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910" r:id="rId1"/>
  </p:sldMasterIdLst>
  <p:notesMasterIdLst>
    <p:notesMasterId r:id="rId79"/>
  </p:notesMasterIdLst>
  <p:handoutMasterIdLst>
    <p:handoutMasterId r:id="rId80"/>
  </p:handoutMasterIdLst>
  <p:sldIdLst>
    <p:sldId id="2156" r:id="rId2"/>
    <p:sldId id="2155" r:id="rId3"/>
    <p:sldId id="402" r:id="rId4"/>
    <p:sldId id="368" r:id="rId5"/>
    <p:sldId id="2334" r:id="rId6"/>
    <p:sldId id="2279" r:id="rId7"/>
    <p:sldId id="2287" r:id="rId8"/>
    <p:sldId id="2288" r:id="rId9"/>
    <p:sldId id="2298" r:id="rId10"/>
    <p:sldId id="2290" r:id="rId11"/>
    <p:sldId id="2293" r:id="rId12"/>
    <p:sldId id="2292" r:id="rId13"/>
    <p:sldId id="2300" r:id="rId14"/>
    <p:sldId id="2301" r:id="rId15"/>
    <p:sldId id="2291" r:id="rId16"/>
    <p:sldId id="2294" r:id="rId17"/>
    <p:sldId id="2302" r:id="rId18"/>
    <p:sldId id="2303" r:id="rId19"/>
    <p:sldId id="2335" r:id="rId20"/>
    <p:sldId id="2297" r:id="rId21"/>
    <p:sldId id="2304" r:id="rId22"/>
    <p:sldId id="2310" r:id="rId23"/>
    <p:sldId id="2308" r:id="rId24"/>
    <p:sldId id="2309" r:id="rId25"/>
    <p:sldId id="2311" r:id="rId26"/>
    <p:sldId id="2312" r:id="rId27"/>
    <p:sldId id="2337" r:id="rId28"/>
    <p:sldId id="2344" r:id="rId29"/>
    <p:sldId id="2305" r:id="rId30"/>
    <p:sldId id="2336" r:id="rId31"/>
    <p:sldId id="2306" r:id="rId32"/>
    <p:sldId id="2307" r:id="rId33"/>
    <p:sldId id="2295" r:id="rId34"/>
    <p:sldId id="2339" r:id="rId35"/>
    <p:sldId id="2340" r:id="rId36"/>
    <p:sldId id="2342" r:id="rId37"/>
    <p:sldId id="2346" r:id="rId38"/>
    <p:sldId id="2343" r:id="rId39"/>
    <p:sldId id="2345" r:id="rId40"/>
    <p:sldId id="2225" r:id="rId41"/>
    <p:sldId id="2231" r:id="rId42"/>
    <p:sldId id="2230" r:id="rId43"/>
    <p:sldId id="2229" r:id="rId44"/>
    <p:sldId id="2226" r:id="rId45"/>
    <p:sldId id="2232" r:id="rId46"/>
    <p:sldId id="2228" r:id="rId47"/>
    <p:sldId id="2227" r:id="rId48"/>
    <p:sldId id="2260" r:id="rId49"/>
    <p:sldId id="2262" r:id="rId50"/>
    <p:sldId id="2263" r:id="rId51"/>
    <p:sldId id="2261" r:id="rId52"/>
    <p:sldId id="2233" r:id="rId53"/>
    <p:sldId id="2234" r:id="rId54"/>
    <p:sldId id="2235" r:id="rId55"/>
    <p:sldId id="2264" r:id="rId56"/>
    <p:sldId id="2278" r:id="rId57"/>
    <p:sldId id="2317" r:id="rId58"/>
    <p:sldId id="2338" r:id="rId59"/>
    <p:sldId id="2316" r:id="rId60"/>
    <p:sldId id="2321" r:id="rId61"/>
    <p:sldId id="2322" r:id="rId62"/>
    <p:sldId id="2323" r:id="rId63"/>
    <p:sldId id="2324" r:id="rId64"/>
    <p:sldId id="2326" r:id="rId65"/>
    <p:sldId id="2325" r:id="rId66"/>
    <p:sldId id="2328" r:id="rId67"/>
    <p:sldId id="2329" r:id="rId68"/>
    <p:sldId id="2330" r:id="rId69"/>
    <p:sldId id="2327" r:id="rId70"/>
    <p:sldId id="2331" r:id="rId71"/>
    <p:sldId id="2332" r:id="rId72"/>
    <p:sldId id="2333" r:id="rId73"/>
    <p:sldId id="2318" r:id="rId74"/>
    <p:sldId id="2195" r:id="rId75"/>
    <p:sldId id="2196" r:id="rId76"/>
    <p:sldId id="2191" r:id="rId77"/>
    <p:sldId id="2349" r:id="rId78"/>
  </p:sldIdLst>
  <p:sldSz cx="9904413" cy="6858000"/>
  <p:notesSz cx="6797675" cy="9926638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맑은 고딕" panose="020B0503020000020004" pitchFamily="50" charset="-127"/>
      <p:regular r:id="rId85"/>
      <p:bold r:id="rId86"/>
    </p:embeddedFont>
    <p:embeddedFont>
      <p:font typeface="Calibri Light" panose="020F0302020204030204" pitchFamily="34" charset="0"/>
      <p:regular r:id="rId87"/>
      <p:italic r:id="rId88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70D4162-613F-4348-BCE5-7CAF792FD667}">
          <p14:sldIdLst>
            <p14:sldId id="2156"/>
            <p14:sldId id="2155"/>
            <p14:sldId id="402"/>
            <p14:sldId id="368"/>
          </p14:sldIdLst>
        </p14:section>
        <p14:section name="Classify &amp; Reuse" id="{AED83C4C-E0DE-4249-97DF-FE4C05AEAA36}">
          <p14:sldIdLst>
            <p14:sldId id="2334"/>
            <p14:sldId id="2279"/>
            <p14:sldId id="2287"/>
            <p14:sldId id="2288"/>
            <p14:sldId id="2298"/>
            <p14:sldId id="2290"/>
            <p14:sldId id="2293"/>
            <p14:sldId id="2292"/>
            <p14:sldId id="2300"/>
            <p14:sldId id="2301"/>
            <p14:sldId id="2291"/>
            <p14:sldId id="2294"/>
            <p14:sldId id="2302"/>
            <p14:sldId id="2303"/>
          </p14:sldIdLst>
        </p14:section>
        <p14:section name="Document Management" id="{7329AC7E-F94B-4B2C-B6DD-34D0177D08A0}">
          <p14:sldIdLst>
            <p14:sldId id="2335"/>
            <p14:sldId id="2297"/>
            <p14:sldId id="2304"/>
            <p14:sldId id="2310"/>
            <p14:sldId id="2308"/>
            <p14:sldId id="2309"/>
            <p14:sldId id="2311"/>
            <p14:sldId id="2312"/>
            <p14:sldId id="2337"/>
            <p14:sldId id="2344"/>
            <p14:sldId id="2305"/>
            <p14:sldId id="2336"/>
            <p14:sldId id="2306"/>
            <p14:sldId id="2307"/>
          </p14:sldIdLst>
        </p14:section>
        <p14:section name="기타 (Bookmark Editor)" id="{4BFC76CE-78CF-47F4-B950-F751BB5C0503}">
          <p14:sldIdLst>
            <p14:sldId id="2295"/>
            <p14:sldId id="2339"/>
            <p14:sldId id="2340"/>
            <p14:sldId id="2342"/>
            <p14:sldId id="2346"/>
            <p14:sldId id="2343"/>
            <p14:sldId id="2345"/>
          </p14:sldIdLst>
        </p14:section>
        <p14:section name="기타 (결재)" id="{3D77A8D2-FC8E-4F41-98AB-1582F45EFD21}">
          <p14:sldIdLst>
            <p14:sldId id="2225"/>
            <p14:sldId id="2231"/>
            <p14:sldId id="2230"/>
            <p14:sldId id="2229"/>
            <p14:sldId id="2226"/>
            <p14:sldId id="2232"/>
            <p14:sldId id="2228"/>
            <p14:sldId id="2227"/>
            <p14:sldId id="2260"/>
            <p14:sldId id="2262"/>
            <p14:sldId id="2263"/>
            <p14:sldId id="2261"/>
            <p14:sldId id="2233"/>
            <p14:sldId id="2234"/>
            <p14:sldId id="2235"/>
            <p14:sldId id="2264"/>
            <p14:sldId id="2278"/>
          </p14:sldIdLst>
        </p14:section>
        <p14:section name="기타 (Route Management)" id="{F0D1444C-040B-49A1-9347-6982E63F1515}">
          <p14:sldIdLst>
            <p14:sldId id="2317"/>
            <p14:sldId id="2338"/>
            <p14:sldId id="2316"/>
            <p14:sldId id="2321"/>
            <p14:sldId id="2322"/>
            <p14:sldId id="2323"/>
            <p14:sldId id="2324"/>
            <p14:sldId id="2326"/>
            <p14:sldId id="2325"/>
            <p14:sldId id="2328"/>
            <p14:sldId id="2329"/>
            <p14:sldId id="2330"/>
            <p14:sldId id="2327"/>
            <p14:sldId id="2331"/>
            <p14:sldId id="2332"/>
            <p14:sldId id="2333"/>
          </p14:sldIdLst>
        </p14:section>
        <p14:section name="기타" id="{CB0CE9BC-7985-4B72-AB22-9B4E4BA1B8A0}">
          <p14:sldIdLst>
            <p14:sldId id="2318"/>
            <p14:sldId id="2195"/>
            <p14:sldId id="2196"/>
            <p14:sldId id="2191"/>
            <p14:sldId id="2349"/>
          </p14:sldIdLst>
        </p14:section>
      </p14:sectionLst>
    </p:ext>
    <p:ext uri="{EFAFB233-063F-42B5-8137-9DF3F51BA10A}">
      <p15:sldGuideLst xmlns:p15="http://schemas.microsoft.com/office/powerpoint/2012/main">
        <p15:guide id="4" orient="horz" pos="4065" userDrawn="1">
          <p15:clr>
            <a:srgbClr val="A4A3A4"/>
          </p15:clr>
        </p15:guide>
        <p15:guide id="7" pos="126" userDrawn="1">
          <p15:clr>
            <a:srgbClr val="A4A3A4"/>
          </p15:clr>
        </p15:guide>
        <p15:guide id="8" pos="2122" userDrawn="1">
          <p15:clr>
            <a:srgbClr val="A4A3A4"/>
          </p15:clr>
        </p15:guide>
        <p15:guide id="10" pos="4299" userDrawn="1">
          <p15:clr>
            <a:srgbClr val="A4A3A4"/>
          </p15:clr>
        </p15:guide>
        <p15:guide id="11" pos="2167" userDrawn="1">
          <p15:clr>
            <a:srgbClr val="A4A3A4"/>
          </p15:clr>
        </p15:guide>
        <p15:guide id="12" orient="horz" pos="527" userDrawn="1">
          <p15:clr>
            <a:srgbClr val="A4A3A4"/>
          </p15:clr>
        </p15:guide>
        <p15:guide id="13" pos="2938" userDrawn="1">
          <p15:clr>
            <a:srgbClr val="A4A3A4"/>
          </p15:clr>
        </p15:guide>
        <p15:guide id="14" pos="61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3C78"/>
    <a:srgbClr val="006ED2"/>
    <a:srgbClr val="0000FF"/>
    <a:srgbClr val="FFFFFF"/>
    <a:srgbClr val="4176C4"/>
    <a:srgbClr val="F3F5F7"/>
    <a:srgbClr val="006666"/>
    <a:srgbClr val="3366FF"/>
    <a:srgbClr val="6699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044" autoAdjust="0"/>
  </p:normalViewPr>
  <p:slideViewPr>
    <p:cSldViewPr>
      <p:cViewPr varScale="1">
        <p:scale>
          <a:sx n="66" d="100"/>
          <a:sy n="66" d="100"/>
        </p:scale>
        <p:origin x="1108" y="32"/>
      </p:cViewPr>
      <p:guideLst>
        <p:guide orient="horz" pos="4065"/>
        <p:guide pos="126"/>
        <p:guide pos="2122"/>
        <p:guide pos="4299"/>
        <p:guide pos="2167"/>
        <p:guide orient="horz" pos="527"/>
        <p:guide pos="2938"/>
        <p:guide pos="61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60" d="100"/>
          <a:sy n="160" d="100"/>
        </p:scale>
        <p:origin x="2328" y="-2382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B22919F-B0D9-4732-90B3-8977DD5DC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6247" cy="496732"/>
          </a:xfrm>
          <a:prstGeom prst="rect">
            <a:avLst/>
          </a:prstGeom>
        </p:spPr>
        <p:txBody>
          <a:bodyPr vert="horz" wrap="square" lIns="91310" tIns="45653" rIns="91310" bIns="45653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F680A0-4190-416D-9C81-3ACD24F2D9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828" y="2"/>
            <a:ext cx="2946246" cy="496732"/>
          </a:xfrm>
          <a:prstGeom prst="rect">
            <a:avLst/>
          </a:prstGeom>
        </p:spPr>
        <p:txBody>
          <a:bodyPr vert="horz" wrap="square" lIns="91310" tIns="45653" rIns="91310" bIns="45653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/>
            </a:lvl1pPr>
          </a:lstStyle>
          <a:p>
            <a:fld id="{BF8E8155-5BE4-44BA-890C-A078AD417D9F}" type="datetimeFigureOut">
              <a:rPr lang="ko-KR" altLang="en-US"/>
              <a:pPr/>
              <a:t>2023-11-03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507B23-B1A7-40AF-825A-EE796A1740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9428311"/>
            <a:ext cx="2946247" cy="496731"/>
          </a:xfrm>
          <a:prstGeom prst="rect">
            <a:avLst/>
          </a:prstGeom>
        </p:spPr>
        <p:txBody>
          <a:bodyPr vert="horz" wrap="square" lIns="91310" tIns="45653" rIns="91310" bIns="45653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E92C42-E3FF-47AA-98D6-10F0C2CC05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828" y="9428311"/>
            <a:ext cx="2946246" cy="496731"/>
          </a:xfrm>
          <a:prstGeom prst="rect">
            <a:avLst/>
          </a:prstGeom>
        </p:spPr>
        <p:txBody>
          <a:bodyPr vert="horz" wrap="square" lIns="91310" tIns="45653" rIns="91310" bIns="45653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/>
            </a:lvl1pPr>
          </a:lstStyle>
          <a:p>
            <a:fld id="{232787DF-B68E-4073-8249-398264991BC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7A22642-26D4-4761-8FA1-2DD06CF20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4644" cy="496732"/>
          </a:xfrm>
          <a:prstGeom prst="rect">
            <a:avLst/>
          </a:prstGeom>
        </p:spPr>
        <p:txBody>
          <a:bodyPr vert="horz" wrap="square" lIns="91569" tIns="45786" rIns="91569" bIns="45786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A116C7-8B2E-46CE-B086-03F23C825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430" y="2"/>
            <a:ext cx="2944644" cy="496732"/>
          </a:xfrm>
          <a:prstGeom prst="rect">
            <a:avLst/>
          </a:prstGeom>
        </p:spPr>
        <p:txBody>
          <a:bodyPr vert="horz" wrap="square" lIns="91569" tIns="45786" rIns="91569" bIns="45786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/>
            </a:lvl1pPr>
          </a:lstStyle>
          <a:p>
            <a:fld id="{7786EC90-303E-43A5-839D-6A8107939DFA}" type="datetimeFigureOut">
              <a:rPr lang="ko-KR" altLang="en-US"/>
              <a:pPr/>
              <a:t>2023-11-03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EC03BC9-89DB-495F-B177-3D6B8B8E9F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69" tIns="45786" rIns="91569" bIns="45786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7634582-A8DB-4A4F-A39C-B277EE466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893" y="4716552"/>
            <a:ext cx="5437499" cy="4465789"/>
          </a:xfrm>
          <a:prstGeom prst="rect">
            <a:avLst/>
          </a:prstGeom>
        </p:spPr>
        <p:txBody>
          <a:bodyPr vert="horz" wrap="square" lIns="91569" tIns="45786" rIns="91569" bIns="4578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2BFDB1-399B-42D3-A8A4-07CA5B3DE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2" y="9428311"/>
            <a:ext cx="2944644" cy="496731"/>
          </a:xfrm>
          <a:prstGeom prst="rect">
            <a:avLst/>
          </a:prstGeom>
        </p:spPr>
        <p:txBody>
          <a:bodyPr vert="horz" wrap="square" lIns="91569" tIns="45786" rIns="91569" bIns="45786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635E5-EC39-4567-B258-97E352E9C6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430" y="9428311"/>
            <a:ext cx="2944644" cy="496731"/>
          </a:xfrm>
          <a:prstGeom prst="rect">
            <a:avLst/>
          </a:prstGeom>
        </p:spPr>
        <p:txBody>
          <a:bodyPr vert="horz" wrap="square" lIns="91569" tIns="45786" rIns="91569" bIns="45786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/>
            </a:lvl1pPr>
          </a:lstStyle>
          <a:p>
            <a:fld id="{95A33230-4A2D-49D0-9D3E-84727C48BC9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342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anose="020B0503020000020004" pitchFamily="50" charset="-127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anose="020B0503020000020004" pitchFamily="50" charset="-127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anose="020B0503020000020004" pitchFamily="50" charset="-127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anose="020B0503020000020004" pitchFamily="50" charset="-127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panose="020B0503020000020004" pitchFamily="50" charset="-127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8383DC-74C6-4324-B49B-32C207FA6BEA}" type="slidenum">
              <a:rPr lang="en-US" altLang="ko-KR" smtClean="0">
                <a:latin typeface="굴림" pitchFamily="50" charset="-127"/>
                <a:ea typeface="굴림" pitchFamily="50" charset="-127"/>
              </a:rPr>
              <a:pPr/>
              <a:t>0</a:t>
            </a:fld>
            <a:endParaRPr lang="en-US" altLang="ko-KR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24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198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268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632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84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92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760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753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50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8383DC-74C6-4324-B49B-32C207FA6BEA}" type="slidenum">
              <a:rPr lang="en-US" altLang="ko-KR" smtClean="0">
                <a:latin typeface="굴림" pitchFamily="50" charset="-127"/>
                <a:ea typeface="굴림" pitchFamily="50" charset="-127"/>
              </a:rPr>
              <a:pPr/>
              <a:t>76</a:t>
            </a:fld>
            <a:endParaRPr lang="en-US" altLang="ko-KR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97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Bookmark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ko-KR" altLang="en-US" dirty="0"/>
              <a:t>그냥 </a:t>
            </a:r>
            <a:r>
              <a:rPr lang="en-US" altLang="ko-KR" dirty="0"/>
              <a:t>6</a:t>
            </a:r>
            <a:r>
              <a:rPr lang="ko-KR" altLang="en-US" dirty="0"/>
              <a:t>번에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이슈 및 리스크 관리 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233AA-EDD9-4D1C-B66A-95A21E602A8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8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작성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791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233AA-EDD9-4D1C-B66A-95A21E602A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791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8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477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4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2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4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066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33230-4A2D-49D0-9D3E-84727C48BC9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75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0C880B-625B-CCCF-3BCB-43250F65045A}"/>
              </a:ext>
            </a:extLst>
          </p:cNvPr>
          <p:cNvCxnSpPr>
            <a:cxnSpLocks/>
          </p:cNvCxnSpPr>
          <p:nvPr userDrawn="1"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D7A02E-D9FF-A33A-D23D-04E3D4237AEA}"/>
              </a:ext>
            </a:extLst>
          </p:cNvPr>
          <p:cNvCxnSpPr/>
          <p:nvPr userDrawn="1"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062F50-7BEA-33CB-14F7-7FA857ACC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2" y="2233215"/>
            <a:ext cx="9904413" cy="7356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kumimoji="1"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ctr">
              <a:lnSpc>
                <a:spcPct val="150000"/>
              </a:lnSpc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DC7AAC-ABE5-ED1C-C120-666C549A7E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1413" y="4581128"/>
            <a:ext cx="4125912" cy="45429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defRPr>
            </a:lvl1pPr>
          </a:lstStyle>
          <a:p>
            <a:pPr lvl="0" algn="r">
              <a:lnSpc>
                <a:spcPct val="150000"/>
              </a:lnSpc>
              <a:spcBef>
                <a:spcPct val="0"/>
              </a:spcBef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39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>
            <a:extLst>
              <a:ext uri="{FF2B5EF4-FFF2-40B4-BE49-F238E27FC236}">
                <a16:creationId xmlns:a16="http://schemas.microsoft.com/office/drawing/2014/main" id="{5115F40D-2D2A-4197-E58C-1DB79FDEE6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D2169C5-B3B6-547C-A04B-2DB83B43C21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05243650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40653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9" y="839370"/>
            <a:ext cx="662473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6422" y="836711"/>
            <a:ext cx="2880073" cy="56167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/>
          <a:lstStyle>
            <a:lvl1pPr marL="0" indent="0">
              <a:buNone/>
              <a:defRPr sz="12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C57FE3-BBB7-81B2-A789-1DDCE0DBB9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endParaRPr lang="ko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98EBAD5-F2C6-FD01-E521-8A10EB898F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421" y="76374"/>
            <a:ext cx="2880073" cy="431775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8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7" name="Picture 10" descr="supergraphic2">
            <a:extLst>
              <a:ext uri="{FF2B5EF4-FFF2-40B4-BE49-F238E27FC236}">
                <a16:creationId xmlns:a16="http://schemas.microsoft.com/office/drawing/2014/main" id="{4B1CA367-A671-3580-5E19-DC6C435B5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6">
            <a:extLst>
              <a:ext uri="{FF2B5EF4-FFF2-40B4-BE49-F238E27FC236}">
                <a16:creationId xmlns:a16="http://schemas.microsoft.com/office/drawing/2014/main" id="{A402684D-5897-5332-7B22-DA6BEA1E7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75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6186D-2704-B5CE-6110-7330E30A1E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3" name="Line 1041">
            <a:extLst>
              <a:ext uri="{FF2B5EF4-FFF2-40B4-BE49-F238E27FC236}">
                <a16:creationId xmlns:a16="http://schemas.microsoft.com/office/drawing/2014/main" id="{260AE555-37F9-C4BA-10ED-2752AAD0588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4" name="Rectangle 1040">
            <a:extLst>
              <a:ext uri="{FF2B5EF4-FFF2-40B4-BE49-F238E27FC236}">
                <a16:creationId xmlns:a16="http://schemas.microsoft.com/office/drawing/2014/main" id="{E84BBF5F-BB56-E08F-B647-FC912A470F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51632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C34FCB-EF2A-6550-3FD7-D8915E2C4D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1556798"/>
            <a:ext cx="7488585" cy="4751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802E247-2BFE-CAAD-3ED1-51D9F5CA73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9678" y="620714"/>
            <a:ext cx="7488585" cy="720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E27BB8-A5E7-1F78-1C59-E144E7421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60518" y="1557339"/>
            <a:ext cx="2015977" cy="47688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Picture 10" descr="supergraphic2">
            <a:extLst>
              <a:ext uri="{FF2B5EF4-FFF2-40B4-BE49-F238E27FC236}">
                <a16:creationId xmlns:a16="http://schemas.microsoft.com/office/drawing/2014/main" id="{B8AD422D-F978-2F61-AC56-16C72F3378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6">
            <a:extLst>
              <a:ext uri="{FF2B5EF4-FFF2-40B4-BE49-F238E27FC236}">
                <a16:creationId xmlns:a16="http://schemas.microsoft.com/office/drawing/2014/main" id="{357269A9-3274-C064-C040-CD39DAF7E3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75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0ED8A2-8CE3-C843-1685-5121CDDC50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9212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0813C47-D09F-E9FE-BE8F-988FBC8D8A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680" y="76374"/>
            <a:ext cx="6624736" cy="4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78DBE2-27C3-2FF9-7BAD-6DBAF1CFF5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9678" y="839370"/>
            <a:ext cx="9576816" cy="5613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814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904413" cy="498764"/>
          </a:xfrm>
          <a:solidFill>
            <a:srgbClr val="005386"/>
          </a:solidFill>
          <a:ln>
            <a:noFill/>
          </a:ln>
        </p:spPr>
        <p:txBody>
          <a:bodyPr lIns="0" rIns="0"/>
          <a:lstStyle>
            <a:lvl1pPr algn="ctr" defTabSz="952297" rtl="0" eaLnBrk="1" latinLnBrk="0" hangingPunct="1">
              <a:spcBef>
                <a:spcPct val="0"/>
              </a:spcBef>
              <a:buNone/>
              <a:defRPr lang="en-US" sz="2166" b="0" i="0" kern="1200" spc="0" baseline="0" noProof="0" dirty="0">
                <a:solidFill>
                  <a:schemeClr val="bg1"/>
                </a:solidFill>
                <a:effectLst/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293297"/>
            <a:ext cx="9905242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3567340" y="6423929"/>
            <a:ext cx="1186333" cy="315460"/>
            <a:chOff x="5936377" y="2866545"/>
            <a:chExt cx="1095252" cy="236595"/>
          </a:xfrm>
        </p:grpSpPr>
        <p:pic>
          <p:nvPicPr>
            <p:cNvPr id="40" name="Picture 2" descr="http://www.iconsdownload.net/icons/256/10225-business-man-icon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377" y="2866545"/>
              <a:ext cx="236595" cy="236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103"/>
            <p:cNvSpPr txBox="1"/>
            <p:nvPr userDrawn="1"/>
          </p:nvSpPr>
          <p:spPr>
            <a:xfrm>
              <a:off x="6172972" y="2884815"/>
              <a:ext cx="858657" cy="156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8" b="1" dirty="0"/>
                <a:t>Project Member</a:t>
              </a:r>
            </a:p>
          </p:txBody>
        </p:sp>
      </p:grpSp>
      <p:grpSp>
        <p:nvGrpSpPr>
          <p:cNvPr id="42" name="그룹 41"/>
          <p:cNvGrpSpPr/>
          <p:nvPr userDrawn="1"/>
        </p:nvGrpSpPr>
        <p:grpSpPr>
          <a:xfrm>
            <a:off x="2415998" y="6429549"/>
            <a:ext cx="1199641" cy="304216"/>
            <a:chOff x="4415029" y="2870761"/>
            <a:chExt cx="1107538" cy="228162"/>
          </a:xfrm>
        </p:grpSpPr>
        <p:pic>
          <p:nvPicPr>
            <p:cNvPr id="43" name="Picture 2" descr="Business Woman 2 icons"/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029" y="2870761"/>
              <a:ext cx="228162" cy="228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119"/>
            <p:cNvSpPr txBox="1"/>
            <p:nvPr userDrawn="1"/>
          </p:nvSpPr>
          <p:spPr>
            <a:xfrm>
              <a:off x="4643191" y="2884815"/>
              <a:ext cx="879376" cy="156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8" b="1" dirty="0"/>
                <a:t>Project Manager</a:t>
              </a:r>
            </a:p>
          </p:txBody>
        </p:sp>
      </p:grpSp>
      <p:grpSp>
        <p:nvGrpSpPr>
          <p:cNvPr id="45" name="그룹 44"/>
          <p:cNvGrpSpPr/>
          <p:nvPr userDrawn="1"/>
        </p:nvGrpSpPr>
        <p:grpSpPr>
          <a:xfrm>
            <a:off x="4734763" y="6441305"/>
            <a:ext cx="1469156" cy="280696"/>
            <a:chOff x="7163356" y="2879581"/>
            <a:chExt cx="1356361" cy="210522"/>
          </a:xfrm>
        </p:grpSpPr>
        <p:pic>
          <p:nvPicPr>
            <p:cNvPr id="46" name="Picture 9"/>
            <p:cNvPicPr>
              <a:picLocks noChangeAspect="1" noChangeArrowheads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3356" y="2879581"/>
              <a:ext cx="213557" cy="21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Box 120"/>
            <p:cNvSpPr txBox="1"/>
            <p:nvPr userDrawn="1"/>
          </p:nvSpPr>
          <p:spPr>
            <a:xfrm>
              <a:off x="7376913" y="2884815"/>
              <a:ext cx="1142804" cy="156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8" b="1" dirty="0"/>
                <a:t>Classification Manager</a:t>
              </a:r>
            </a:p>
          </p:txBody>
        </p:sp>
      </p:grpSp>
      <p:grpSp>
        <p:nvGrpSpPr>
          <p:cNvPr id="48" name="그룹 47"/>
          <p:cNvGrpSpPr/>
          <p:nvPr userDrawn="1"/>
        </p:nvGrpSpPr>
        <p:grpSpPr>
          <a:xfrm>
            <a:off x="131834" y="6415720"/>
            <a:ext cx="1148787" cy="331875"/>
            <a:chOff x="121713" y="4884261"/>
            <a:chExt cx="1060588" cy="248906"/>
          </a:xfrm>
        </p:grpSpPr>
        <p:pic>
          <p:nvPicPr>
            <p:cNvPr id="49" name="Picture 121"/>
            <p:cNvPicPr>
              <a:picLocks noChangeAspect="1"/>
            </p:cNvPicPr>
            <p:nvPr userDrawn="1"/>
          </p:nvPicPr>
          <p:blipFill rotWithShape="1"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713" y="4884261"/>
              <a:ext cx="195514" cy="248906"/>
            </a:xfrm>
            <a:prstGeom prst="rect">
              <a:avLst/>
            </a:prstGeom>
          </p:spPr>
        </p:pic>
        <p:sp>
          <p:nvSpPr>
            <p:cNvPr id="50" name="TextBox 123"/>
            <p:cNvSpPr txBox="1"/>
            <p:nvPr userDrawn="1"/>
          </p:nvSpPr>
          <p:spPr>
            <a:xfrm>
              <a:off x="314764" y="4908687"/>
              <a:ext cx="867537" cy="156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8" b="1" dirty="0"/>
                <a:t>Design Engineer</a:t>
              </a:r>
            </a:p>
          </p:txBody>
        </p:sp>
      </p:grpSp>
      <p:grpSp>
        <p:nvGrpSpPr>
          <p:cNvPr id="51" name="그룹 50"/>
          <p:cNvGrpSpPr/>
          <p:nvPr userDrawn="1"/>
        </p:nvGrpSpPr>
        <p:grpSpPr>
          <a:xfrm>
            <a:off x="1253831" y="6415426"/>
            <a:ext cx="1200716" cy="332465"/>
            <a:chOff x="4075391" y="4884040"/>
            <a:chExt cx="1108531" cy="249349"/>
          </a:xfrm>
        </p:grpSpPr>
        <p:pic>
          <p:nvPicPr>
            <p:cNvPr id="52" name="Picture 127"/>
            <p:cNvPicPr>
              <a:picLocks noChangeAspect="1"/>
            </p:cNvPicPr>
            <p:nvPr userDrawn="1"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75391" y="4884040"/>
              <a:ext cx="198077" cy="249349"/>
            </a:xfrm>
            <a:prstGeom prst="rect">
              <a:avLst/>
            </a:prstGeom>
          </p:spPr>
        </p:pic>
        <p:sp>
          <p:nvSpPr>
            <p:cNvPr id="53" name="TextBox 128"/>
            <p:cNvSpPr txBox="1"/>
            <p:nvPr userDrawn="1"/>
          </p:nvSpPr>
          <p:spPr>
            <a:xfrm>
              <a:off x="4273468" y="4916789"/>
              <a:ext cx="910454" cy="156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8" b="1" dirty="0"/>
                <a:t>Product Engineer</a:t>
              </a:r>
            </a:p>
          </p:txBody>
        </p:sp>
      </p:grpSp>
      <p:grpSp>
        <p:nvGrpSpPr>
          <p:cNvPr id="54" name="그룹 53"/>
          <p:cNvGrpSpPr/>
          <p:nvPr userDrawn="1"/>
        </p:nvGrpSpPr>
        <p:grpSpPr>
          <a:xfrm>
            <a:off x="6048823" y="6411694"/>
            <a:ext cx="971133" cy="339929"/>
            <a:chOff x="4814802" y="1693033"/>
            <a:chExt cx="896574" cy="254947"/>
          </a:xfrm>
        </p:grpSpPr>
        <p:pic>
          <p:nvPicPr>
            <p:cNvPr id="55" name="Picture 95"/>
            <p:cNvPicPr>
              <a:picLocks noChangeAspect="1"/>
            </p:cNvPicPr>
            <p:nvPr userDrawn="1"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4802" y="1693033"/>
              <a:ext cx="225869" cy="254947"/>
            </a:xfrm>
            <a:prstGeom prst="rect">
              <a:avLst/>
            </a:prstGeom>
          </p:spPr>
        </p:pic>
        <p:sp>
          <p:nvSpPr>
            <p:cNvPr id="56" name="TextBox 97"/>
            <p:cNvSpPr txBox="1"/>
            <p:nvPr userDrawn="1"/>
          </p:nvSpPr>
          <p:spPr>
            <a:xfrm>
              <a:off x="5040671" y="1720478"/>
              <a:ext cx="670705" cy="156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8" b="1" dirty="0"/>
                <a:t>Contributor</a:t>
              </a:r>
            </a:p>
          </p:txBody>
        </p:sp>
      </p:grpSp>
      <p:grpSp>
        <p:nvGrpSpPr>
          <p:cNvPr id="57" name="그룹 56"/>
          <p:cNvGrpSpPr/>
          <p:nvPr userDrawn="1"/>
        </p:nvGrpSpPr>
        <p:grpSpPr>
          <a:xfrm>
            <a:off x="6944808" y="6411698"/>
            <a:ext cx="1230952" cy="341745"/>
            <a:chOff x="6411619" y="4808773"/>
            <a:chExt cx="1136446" cy="256309"/>
          </a:xfrm>
        </p:grpSpPr>
        <p:pic>
          <p:nvPicPr>
            <p:cNvPr id="58" name="Picture 2" descr="ì¬ë ìì´ì½ì ëí ì´ë¯¸ì§ ê²ìê²°ê³¼"/>
            <p:cNvPicPr>
              <a:picLocks noChangeAspect="1" noChangeArrowheads="1"/>
            </p:cNvPicPr>
            <p:nvPr userDrawn="1"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3333" y1="64167" x2="53333" y2="64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3" t="25320" r="26028" b="25681"/>
            <a:stretch/>
          </p:blipFill>
          <p:spPr bwMode="auto">
            <a:xfrm>
              <a:off x="6411619" y="4808773"/>
              <a:ext cx="254110" cy="256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97"/>
            <p:cNvSpPr txBox="1"/>
            <p:nvPr userDrawn="1"/>
          </p:nvSpPr>
          <p:spPr>
            <a:xfrm>
              <a:off x="6665729" y="4836899"/>
              <a:ext cx="882336" cy="156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8" b="1" dirty="0"/>
                <a:t>Review Manager</a:t>
              </a:r>
            </a:p>
          </p:txBody>
        </p:sp>
      </p:grpSp>
      <p:sp>
        <p:nvSpPr>
          <p:cNvPr id="2" name="Line 1041">
            <a:extLst>
              <a:ext uri="{FF2B5EF4-FFF2-40B4-BE49-F238E27FC236}">
                <a16:creationId xmlns:a16="http://schemas.microsoft.com/office/drawing/2014/main" id="{1A2C8799-07CF-3310-905D-0CD074F33FF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A9EA84A2-D532-3EAD-954B-B54FAF8324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62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upergraphic2">
            <a:extLst>
              <a:ext uri="{FF2B5EF4-FFF2-40B4-BE49-F238E27FC236}">
                <a16:creationId xmlns:a16="http://schemas.microsoft.com/office/drawing/2014/main" id="{D0A1AABA-DCC2-FFA8-A3F6-83FD0CC255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9" r="3877" b="89003"/>
          <a:stretch>
            <a:fillRect/>
          </a:stretch>
        </p:blipFill>
        <p:spPr bwMode="auto">
          <a:xfrm>
            <a:off x="0" y="6500813"/>
            <a:ext cx="9992766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6">
            <a:extLst>
              <a:ext uri="{FF2B5EF4-FFF2-40B4-BE49-F238E27FC236}">
                <a16:creationId xmlns:a16="http://schemas.microsoft.com/office/drawing/2014/main" id="{1EDAA793-1966-B8D7-015C-B932FEBD9D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16825" y="6573838"/>
            <a:ext cx="87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spcBef>
                <a:spcPct val="50000"/>
              </a:spcBef>
              <a:buSzPct val="75000"/>
              <a:buFont typeface="Wingdings" panose="05000000000000000000" pitchFamily="2" charset="2"/>
              <a:buNone/>
            </a:pPr>
            <a:fld id="{E9F945AB-7A6D-4D5A-82EE-FAAA5888958A}" type="slidenum">
              <a:rPr lang="en-US" altLang="ko-KR" sz="1100" b="1">
                <a:solidFill>
                  <a:srgbClr val="FFFFFF"/>
                </a:solidFill>
                <a:latin typeface="Arial" panose="020B0604020202020204" pitchFamily="34" charset="0"/>
              </a:rPr>
              <a:pPr algn="r" latinLnBrk="1">
                <a:spcBef>
                  <a:spcPct val="50000"/>
                </a:spcBef>
                <a:buSzPct val="75000"/>
                <a:buFont typeface="Wingdings" panose="05000000000000000000" pitchFamily="2" charset="2"/>
                <a:buNone/>
              </a:pPr>
              <a:t>‹#›</a:t>
            </a:fld>
            <a:r>
              <a:rPr lang="en-US" altLang="ko-KR" sz="1100" b="1" dirty="0">
                <a:solidFill>
                  <a:srgbClr val="FFFFFF"/>
                </a:solidFill>
                <a:latin typeface="Arial" panose="020B0604020202020204" pitchFamily="34" charset="0"/>
              </a:rPr>
              <a:t> / 75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  <p:sp>
        <p:nvSpPr>
          <p:cNvPr id="2" name="Line 1041">
            <a:extLst>
              <a:ext uri="{FF2B5EF4-FFF2-40B4-BE49-F238E27FC236}">
                <a16:creationId xmlns:a16="http://schemas.microsoft.com/office/drawing/2014/main" id="{5EE7E0C6-BFAD-A121-9847-902B837F1D9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31813"/>
            <a:ext cx="9899650" cy="0"/>
          </a:xfrm>
          <a:prstGeom prst="line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" name="Rectangle 1040">
            <a:extLst>
              <a:ext uri="{FF2B5EF4-FFF2-40B4-BE49-F238E27FC236}">
                <a16:creationId xmlns:a16="http://schemas.microsoft.com/office/drawing/2014/main" id="{9D17DDE5-274E-94EC-2572-FADA630A5B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97600" y="496888"/>
            <a:ext cx="3706813" cy="34925"/>
          </a:xfrm>
          <a:prstGeom prst="rect">
            <a:avLst/>
          </a:prstGeom>
          <a:solidFill>
            <a:srgbClr val="006E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11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84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08AAB2-417A-18A2-92E8-C56B8F9B3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6" y="6546056"/>
            <a:ext cx="1080120" cy="3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8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62" r:id="rId3"/>
    <p:sldLayoutId id="2147484268" r:id="rId4"/>
    <p:sldLayoutId id="2147484272" r:id="rId5"/>
    <p:sldLayoutId id="2147484270" r:id="rId6"/>
    <p:sldLayoutId id="2147484276" r:id="rId7"/>
    <p:sldLayoutId id="2147484277" r:id="rId8"/>
  </p:sldLayoutIdLst>
  <p:transition/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slide" Target="slide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slide" Target="slide6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12" Type="http://schemas.openxmlformats.org/officeDocument/2006/relationships/slide" Target="slide28.xml"/><Relationship Id="rId2" Type="http://schemas.openxmlformats.org/officeDocument/2006/relationships/image" Target="../media/image93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slide" Target="slide24.xml"/><Relationship Id="rId15" Type="http://schemas.openxmlformats.org/officeDocument/2006/relationships/image" Target="../media/image102.png"/><Relationship Id="rId10" Type="http://schemas.openxmlformats.org/officeDocument/2006/relationships/slide" Target="slide25.xml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slide" Target="slide2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0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0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44.xml"/><Relationship Id="rId5" Type="http://schemas.openxmlformats.org/officeDocument/2006/relationships/image" Target="../media/image131.png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29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5" Type="http://schemas.openxmlformats.org/officeDocument/2006/relationships/slide" Target="slide58.xml"/><Relationship Id="rId4" Type="http://schemas.openxmlformats.org/officeDocument/2006/relationships/image" Target="../media/image17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2132856"/>
            <a:ext cx="9904413" cy="735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199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rPr>
              <a:t>문서 관리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E27E9E-1A3B-BF2A-39B1-51D0125BE912}"/>
              </a:ext>
            </a:extLst>
          </p:cNvPr>
          <p:cNvSpPr/>
          <p:nvPr/>
        </p:nvSpPr>
        <p:spPr>
          <a:xfrm>
            <a:off x="859473" y="4581128"/>
            <a:ext cx="8217852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rPr>
              <a:t>Ver. 1.0</a:t>
            </a:r>
          </a:p>
          <a:p>
            <a:pPr lvl="0" algn="r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rPr>
              <a:t>2023. 2. 17</a:t>
            </a:r>
          </a:p>
          <a:p>
            <a:pPr algn="r">
              <a:lnSpc>
                <a:spcPct val="150000"/>
              </a:lnSpc>
            </a:pPr>
            <a:r>
              <a:rPr lang="ko-KR" altLang="en-US" b="1" dirty="0" err="1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rPr>
              <a:t>아티스시스템</a:t>
            </a:r>
            <a:endParaRPr lang="en-US" altLang="ko-KR" b="1" dirty="0">
              <a:solidFill>
                <a:srgbClr val="0070C0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0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5408D43-BF86-A7C9-0460-82CCA9355D2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체크아웃 </a:t>
            </a:r>
            <a:r>
              <a:rPr lang="en-US" altLang="ko-KR" sz="1200" dirty="0"/>
              <a:t>: </a:t>
            </a:r>
            <a:r>
              <a:rPr lang="ko-KR" altLang="en-US" sz="1200" b="0" dirty="0"/>
              <a:t>문서의 내용 변경 시 </a:t>
            </a:r>
            <a:r>
              <a:rPr lang="en-US" altLang="ko-KR" sz="1200" b="0" dirty="0"/>
              <a:t>LOCK</a:t>
            </a:r>
            <a:r>
              <a:rPr lang="ko-KR" altLang="en-US" sz="1200" b="0" dirty="0"/>
              <a:t>을 걸어서 다른 사람이 동시에 변경할 수 없도록 하기 위해 사용</a:t>
            </a:r>
            <a:endParaRPr lang="en-US" altLang="ko-KR" sz="1200" b="0" dirty="0"/>
          </a:p>
          <a:p>
            <a:endParaRPr lang="en-US" altLang="ko-KR" b="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    아이콘을 클릭하여 첨부된 문서를 다운로드</a:t>
            </a:r>
            <a:endParaRPr lang="en-US" altLang="ko-KR" sz="1200" dirty="0"/>
          </a:p>
          <a:p>
            <a:endParaRPr lang="en-US" altLang="ko-KR" dirty="0"/>
          </a:p>
          <a:p>
            <a:r>
              <a:rPr lang="en-US" altLang="ko-KR" sz="1200" dirty="0"/>
              <a:t>* </a:t>
            </a:r>
            <a:r>
              <a:rPr lang="ko-KR" altLang="en-US" sz="1200" dirty="0"/>
              <a:t>체크아웃 시 문서의 이력 정보에 누가</a:t>
            </a:r>
            <a:r>
              <a:rPr lang="en-US" altLang="ko-KR" sz="1200" dirty="0"/>
              <a:t>, </a:t>
            </a:r>
            <a:r>
              <a:rPr lang="ko-KR" altLang="en-US" sz="1200" dirty="0"/>
              <a:t>언제 체크아웃을 수행했는지 기록됨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문서 체크아웃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 버전 관리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D664DC-22BC-E201-C005-73816863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454" y="1628800"/>
            <a:ext cx="216024" cy="2299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실행 단추: 앞으로 또는 다음으로 이동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CBEE84-F534-D61F-D063-9B30AC3013F2}"/>
              </a:ext>
            </a:extLst>
          </p:cNvPr>
          <p:cNvSpPr/>
          <p:nvPr/>
        </p:nvSpPr>
        <p:spPr>
          <a:xfrm>
            <a:off x="9576916" y="2520454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DAF21D-5C4A-B14D-3D05-D41A90E76309}"/>
              </a:ext>
            </a:extLst>
          </p:cNvPr>
          <p:cNvSpPr/>
          <p:nvPr/>
        </p:nvSpPr>
        <p:spPr>
          <a:xfrm>
            <a:off x="6339408" y="5563841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14702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80A0D8B-931C-ABDF-49C1-53AFF562790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업데이트한 파일 첨부</a:t>
            </a:r>
            <a:endParaRPr lang="en-US" altLang="ko-KR" dirty="0"/>
          </a:p>
          <a:p>
            <a:r>
              <a:rPr lang="en-US" altLang="ko-KR" dirty="0"/>
              <a:t>2-1. </a:t>
            </a:r>
            <a:r>
              <a:rPr lang="ko-KR" altLang="en-US" b="0" dirty="0"/>
              <a:t>이전 버전과 파일명이 달라진 경우 시스템의 경고 메시지가 출력됨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pPr marL="228600" indent="-228600">
              <a:buFont typeface="+mj-lt"/>
              <a:buAutoNum type="arabicPeriod" startAt="3"/>
            </a:pPr>
            <a:r>
              <a:rPr lang="ko-KR" altLang="en-US" dirty="0"/>
              <a:t>업데이트 내용에 대한 간략한 설명 입력</a:t>
            </a:r>
            <a:endParaRPr lang="en-US" altLang="ko-KR" dirty="0"/>
          </a:p>
          <a:p>
            <a:pPr marL="228600" indent="-228600">
              <a:buFont typeface="+mj-lt"/>
              <a:buAutoNum type="arabicPeriod" startAt="3"/>
            </a:pPr>
            <a:r>
              <a:rPr lang="ko-KR" altLang="en-US" dirty="0"/>
              <a:t>완료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문서 체크인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 버전 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F3D5A3-F23A-0BE0-359A-BBE5E708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86" y="3068960"/>
            <a:ext cx="3528392" cy="2215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1160C1-7C63-9403-829A-C972AADED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759" y="1691680"/>
            <a:ext cx="2796554" cy="1200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F5A0AC5-A812-2781-5F57-85FC834FFEA5}"/>
              </a:ext>
            </a:extLst>
          </p:cNvPr>
          <p:cNvSpPr/>
          <p:nvPr/>
        </p:nvSpPr>
        <p:spPr>
          <a:xfrm>
            <a:off x="6392366" y="6018212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ED513EE-3C43-467B-8285-3A4FFF8FEE1F}"/>
              </a:ext>
            </a:extLst>
          </p:cNvPr>
          <p:cNvSpPr/>
          <p:nvPr/>
        </p:nvSpPr>
        <p:spPr>
          <a:xfrm>
            <a:off x="2078236" y="4233788"/>
            <a:ext cx="1721842" cy="36004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E77BE24-504E-4A91-49DB-790E19EFB012}"/>
              </a:ext>
            </a:extLst>
          </p:cNvPr>
          <p:cNvSpPr/>
          <p:nvPr/>
        </p:nvSpPr>
        <p:spPr>
          <a:xfrm>
            <a:off x="4736182" y="4233788"/>
            <a:ext cx="713730" cy="491356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62CC5F-6048-7EAF-BCA8-93A110E85D40}"/>
              </a:ext>
            </a:extLst>
          </p:cNvPr>
          <p:cNvSpPr/>
          <p:nvPr/>
        </p:nvSpPr>
        <p:spPr>
          <a:xfrm>
            <a:off x="4736182" y="5013176"/>
            <a:ext cx="425698" cy="271142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636D19B-93A3-9A2F-C5CA-B882FF878DFE}"/>
              </a:ext>
            </a:extLst>
          </p:cNvPr>
          <p:cNvSpPr/>
          <p:nvPr/>
        </p:nvSpPr>
        <p:spPr>
          <a:xfrm>
            <a:off x="6932713" y="1700808"/>
            <a:ext cx="2806600" cy="1200290"/>
          </a:xfrm>
          <a:prstGeom prst="roundRect">
            <a:avLst>
              <a:gd name="adj" fmla="val 10259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EF02A56-D0BF-C018-772C-98570A449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104" y="856221"/>
            <a:ext cx="205358" cy="2346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84862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파일 버전 메뉴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 err="1"/>
              <a:t>업로드된</a:t>
            </a:r>
            <a:r>
              <a:rPr lang="ko-KR" altLang="en-US" dirty="0"/>
              <a:t> 파일 버전과 코멘트 내용을 통해서 어떠한 내용이 업데이트되었는지 확인할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문서 버전 관리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 버전 관리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F2BF5DF0-F05C-1919-941A-40F95E24071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EFD395B-A712-F9F5-CBA7-64BDB3F90086}"/>
              </a:ext>
            </a:extLst>
          </p:cNvPr>
          <p:cNvSpPr/>
          <p:nvPr/>
        </p:nvSpPr>
        <p:spPr>
          <a:xfrm>
            <a:off x="324644" y="3416920"/>
            <a:ext cx="1152128" cy="22810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CF3D63E-E231-0E30-3944-065D1FA293AC}"/>
              </a:ext>
            </a:extLst>
          </p:cNvPr>
          <p:cNvSpPr/>
          <p:nvPr/>
        </p:nvSpPr>
        <p:spPr>
          <a:xfrm>
            <a:off x="1490762" y="2708920"/>
            <a:ext cx="5333654" cy="648072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38488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F30BD81B-9E0A-5BA5-3E58-6429C6B3E32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이력 메뉴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문서의 모든 변경 이력이 출력됨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“</a:t>
            </a:r>
            <a:r>
              <a:rPr lang="ko-KR" altLang="en-US" sz="1200" dirty="0"/>
              <a:t>체크아웃</a:t>
            </a:r>
            <a:r>
              <a:rPr lang="en-US" altLang="ko-KR" sz="1200" dirty="0"/>
              <a:t>” </a:t>
            </a:r>
            <a:r>
              <a:rPr lang="ko-KR" altLang="en-US" dirty="0"/>
              <a:t>이력을 통해 누가</a:t>
            </a:r>
            <a:r>
              <a:rPr lang="en-US" altLang="ko-KR" dirty="0"/>
              <a:t>, </a:t>
            </a:r>
            <a:r>
              <a:rPr lang="ko-KR" altLang="en-US" dirty="0"/>
              <a:t>언제 문서를 다운로드했는지 확인할 수 있음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“</a:t>
            </a:r>
            <a:r>
              <a:rPr lang="ko-KR" altLang="en-US" dirty="0"/>
              <a:t>수정일</a:t>
            </a:r>
            <a:r>
              <a:rPr lang="en-US" altLang="ko-KR" dirty="0"/>
              <a:t>” </a:t>
            </a:r>
            <a:r>
              <a:rPr lang="ko-KR" altLang="en-US" dirty="0"/>
              <a:t>필드를 클릭해도 동일한 내용을 확인할 수 있음</a:t>
            </a:r>
            <a:r>
              <a:rPr lang="en-US" altLang="ko-KR" dirty="0"/>
              <a:t>.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문서 이력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 버전 관리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0D0E7C-8368-8C4D-F3CA-F99231DDA17E}"/>
              </a:ext>
            </a:extLst>
          </p:cNvPr>
          <p:cNvSpPr/>
          <p:nvPr/>
        </p:nvSpPr>
        <p:spPr>
          <a:xfrm>
            <a:off x="320245" y="5004541"/>
            <a:ext cx="1131212" cy="20828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E3F5DC-655F-7DB4-FC96-7D213073AE13}"/>
              </a:ext>
            </a:extLst>
          </p:cNvPr>
          <p:cNvSpPr/>
          <p:nvPr/>
        </p:nvSpPr>
        <p:spPr>
          <a:xfrm>
            <a:off x="1510680" y="3140968"/>
            <a:ext cx="5169718" cy="3308480"/>
          </a:xfrm>
          <a:prstGeom prst="roundRect">
            <a:avLst>
              <a:gd name="adj" fmla="val 345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B9C23E7-5AD5-6FA4-5521-FDC54DCC1F28}"/>
              </a:ext>
            </a:extLst>
          </p:cNvPr>
          <p:cNvSpPr/>
          <p:nvPr/>
        </p:nvSpPr>
        <p:spPr>
          <a:xfrm>
            <a:off x="2243645" y="2282367"/>
            <a:ext cx="1189870" cy="173285"/>
          </a:xfrm>
          <a:prstGeom prst="roundRect">
            <a:avLst>
              <a:gd name="adj" fmla="val 518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실행 단추: 돌아가기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AB9EB32-2DA1-AB43-37E9-739163052BCA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F90623D-0124-3A05-5BAE-51E49A6247BA}"/>
              </a:ext>
            </a:extLst>
          </p:cNvPr>
          <p:cNvSpPr/>
          <p:nvPr/>
        </p:nvSpPr>
        <p:spPr>
          <a:xfrm>
            <a:off x="3007991" y="5661248"/>
            <a:ext cx="3168351" cy="788200"/>
          </a:xfrm>
          <a:prstGeom prst="roundRect">
            <a:avLst>
              <a:gd name="adj" fmla="val 518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16680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EF310A27-7DD6-386D-A2D2-A1AC7BF679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성숙도 상태를 </a:t>
            </a:r>
            <a:r>
              <a:rPr lang="en-US" altLang="ko-KR" sz="1200" dirty="0"/>
              <a:t>“</a:t>
            </a:r>
            <a:r>
              <a:rPr lang="ko-KR" altLang="en-US" sz="1200" dirty="0"/>
              <a:t>동결</a:t>
            </a:r>
            <a:r>
              <a:rPr lang="en-US" altLang="ko-KR" sz="1200" dirty="0"/>
              <a:t>“ </a:t>
            </a:r>
            <a:r>
              <a:rPr lang="ko-KR" altLang="en-US" sz="1200" dirty="0"/>
              <a:t>로 변경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성숙도 상태를 </a:t>
            </a:r>
            <a:r>
              <a:rPr lang="en-US" altLang="ko-KR" sz="1200" dirty="0"/>
              <a:t>“</a:t>
            </a:r>
            <a:r>
              <a:rPr lang="ko-KR" altLang="en-US" dirty="0"/>
              <a:t>릴리스됨</a:t>
            </a:r>
            <a:r>
              <a:rPr lang="en-US" altLang="ko-KR" sz="1200" dirty="0"/>
              <a:t>“ </a:t>
            </a:r>
            <a:r>
              <a:rPr lang="ko-KR" altLang="en-US" sz="1200" dirty="0"/>
              <a:t>으로 변경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Toolbar</a:t>
            </a:r>
            <a:r>
              <a:rPr lang="ko-KR" altLang="en-US" sz="1200" dirty="0"/>
              <a:t>의 </a:t>
            </a:r>
            <a:r>
              <a:rPr lang="en-US" altLang="ko-KR" dirty="0"/>
              <a:t>Command</a:t>
            </a:r>
            <a:r>
              <a:rPr lang="ko-KR" altLang="en-US" dirty="0"/>
              <a:t>가 달라진 것을 확인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문서의 상태별로 할 수 있는 </a:t>
            </a:r>
            <a:r>
              <a:rPr lang="en-US" altLang="ko-KR" b="0" dirty="0"/>
              <a:t>action(=Command)</a:t>
            </a:r>
            <a:r>
              <a:rPr lang="ko-KR" altLang="en-US" b="0" dirty="0"/>
              <a:t>가 다름</a:t>
            </a:r>
            <a:r>
              <a:rPr lang="en-US" altLang="ko-KR" b="0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문서 릴리스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 버전 관리</a:t>
            </a:r>
          </a:p>
        </p:txBody>
      </p:sp>
      <p:sp>
        <p:nvSpPr>
          <p:cNvPr id="29" name="실행 단추: 돌아가기 2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4DDEF92-277B-8FB0-2A71-8716E717D602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67ABCC4-13B9-0E50-90B5-2073E319ABB4}"/>
              </a:ext>
            </a:extLst>
          </p:cNvPr>
          <p:cNvSpPr/>
          <p:nvPr/>
        </p:nvSpPr>
        <p:spPr>
          <a:xfrm>
            <a:off x="3323591" y="1988840"/>
            <a:ext cx="423739" cy="216024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B802056-C989-C419-FF39-E4DEDEAB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9" b="57691"/>
          <a:stretch/>
        </p:blipFill>
        <p:spPr>
          <a:xfrm>
            <a:off x="210519" y="2958813"/>
            <a:ext cx="6607269" cy="1728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7BD05FD-7BA4-32E9-974D-48EC95390FA1}"/>
              </a:ext>
            </a:extLst>
          </p:cNvPr>
          <p:cNvSpPr/>
          <p:nvPr/>
        </p:nvSpPr>
        <p:spPr>
          <a:xfrm>
            <a:off x="3251293" y="3462908"/>
            <a:ext cx="563996" cy="216024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63CDB10-79E6-F401-1587-CA0D8F7467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39" b="57691"/>
          <a:stretch/>
        </p:blipFill>
        <p:spPr>
          <a:xfrm>
            <a:off x="206899" y="4483723"/>
            <a:ext cx="6607269" cy="1728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953ADA9-871A-F59D-6577-C644E08DCC74}"/>
              </a:ext>
            </a:extLst>
          </p:cNvPr>
          <p:cNvSpPr/>
          <p:nvPr/>
        </p:nvSpPr>
        <p:spPr>
          <a:xfrm>
            <a:off x="1495821" y="5445224"/>
            <a:ext cx="1827769" cy="216024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00690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C9A56D6-4E09-9F6D-3DB1-7EDA6D9050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1" b="38483"/>
          <a:stretch/>
        </p:blipFill>
        <p:spPr>
          <a:xfrm>
            <a:off x="210519" y="839788"/>
            <a:ext cx="6603649" cy="34533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일반적인 문서는 결재 승인 과정 없이도 릴리스가 가능하나 승인이 필요한 문서의 경우에는 이 페이지의 결재 요청 과정을 진행한다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라인 메뉴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성숙도 상태를 </a:t>
            </a:r>
            <a:r>
              <a:rPr lang="en-US" altLang="ko-KR" dirty="0"/>
              <a:t>“</a:t>
            </a:r>
            <a:r>
              <a:rPr lang="ko-KR" altLang="en-US" dirty="0"/>
              <a:t>동결</a:t>
            </a:r>
            <a:r>
              <a:rPr lang="en-US" altLang="ko-KR" dirty="0"/>
              <a:t>“ </a:t>
            </a:r>
            <a:r>
              <a:rPr lang="ko-KR" altLang="en-US" dirty="0"/>
              <a:t>로 진행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요청 참조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생성된 결재 확인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문서 결재 요청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문서 승인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B11876-06DF-1159-EB3A-5D9ADC0EF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9" b="51281"/>
          <a:stretch/>
        </p:blipFill>
        <p:spPr>
          <a:xfrm>
            <a:off x="210519" y="4365104"/>
            <a:ext cx="6607537" cy="2088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9E52AFC-B8DE-F6A1-66E3-5A997FC8DC2E}"/>
              </a:ext>
            </a:extLst>
          </p:cNvPr>
          <p:cNvSpPr/>
          <p:nvPr/>
        </p:nvSpPr>
        <p:spPr>
          <a:xfrm>
            <a:off x="3323591" y="1988840"/>
            <a:ext cx="423739" cy="216024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8B3939D-F6D4-6131-6247-74C4BE35F945}"/>
              </a:ext>
            </a:extLst>
          </p:cNvPr>
          <p:cNvSpPr/>
          <p:nvPr/>
        </p:nvSpPr>
        <p:spPr>
          <a:xfrm>
            <a:off x="330994" y="4023444"/>
            <a:ext cx="1152128" cy="184944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7F1C45-977C-8BFA-D5A6-E726C8A0674F}"/>
              </a:ext>
            </a:extLst>
          </p:cNvPr>
          <p:cNvSpPr/>
          <p:nvPr/>
        </p:nvSpPr>
        <p:spPr>
          <a:xfrm>
            <a:off x="1502172" y="5932337"/>
            <a:ext cx="5269284" cy="210830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84C9AF3-D9E1-51B3-8476-4AAD636C80D1}"/>
              </a:ext>
            </a:extLst>
          </p:cNvPr>
          <p:cNvSpPr/>
          <p:nvPr/>
        </p:nvSpPr>
        <p:spPr>
          <a:xfrm>
            <a:off x="1502172" y="2448931"/>
            <a:ext cx="1073770" cy="241561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실행 단추: 앞으로 또는 다음으로 이동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D5C383F-4029-49DA-5DD9-EE3324DA9CC0}"/>
              </a:ext>
            </a:extLst>
          </p:cNvPr>
          <p:cNvSpPr/>
          <p:nvPr/>
        </p:nvSpPr>
        <p:spPr>
          <a:xfrm>
            <a:off x="8320507" y="2317615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8054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0ECE485-171F-3B24-60AE-2C0F832FC4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현재 페이지 진입 및 결재 승인 과정 참조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할당된 작업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내용 확인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문서 승인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문서 승인</a:t>
            </a:r>
          </a:p>
        </p:txBody>
      </p:sp>
      <p:sp>
        <p:nvSpPr>
          <p:cNvPr id="2" name="실행 단추: 앞으로 또는 다음으로 이동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4AC4770-9063-53B2-E17A-ED18C435CC28}"/>
              </a:ext>
            </a:extLst>
          </p:cNvPr>
          <p:cNvSpPr/>
          <p:nvPr/>
        </p:nvSpPr>
        <p:spPr>
          <a:xfrm>
            <a:off x="7347520" y="1092994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9314C7-7AC3-88AE-E8EC-C04BA1FBF712}"/>
              </a:ext>
            </a:extLst>
          </p:cNvPr>
          <p:cNvSpPr/>
          <p:nvPr/>
        </p:nvSpPr>
        <p:spPr>
          <a:xfrm>
            <a:off x="5985718" y="2348880"/>
            <a:ext cx="576064" cy="504056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AC1020-3054-CEA5-60F0-55373FE4111B}"/>
              </a:ext>
            </a:extLst>
          </p:cNvPr>
          <p:cNvSpPr/>
          <p:nvPr/>
        </p:nvSpPr>
        <p:spPr>
          <a:xfrm>
            <a:off x="1639837" y="2708920"/>
            <a:ext cx="1728837" cy="216024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7395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     </a:t>
            </a:r>
            <a:r>
              <a:rPr lang="ko-KR" altLang="en-US" sz="1200" dirty="0"/>
              <a:t>아이콘을 클릭하여 개정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b="0" dirty="0"/>
              <a:t>파일 없이 문서 데이터만 </a:t>
            </a:r>
            <a:r>
              <a:rPr lang="en-US" altLang="ko-KR" sz="1200" b="0" dirty="0"/>
              <a:t>revision</a:t>
            </a:r>
            <a:r>
              <a:rPr lang="ko-KR" altLang="en-US" sz="1200" b="0" dirty="0"/>
              <a:t>이 올라가고 </a:t>
            </a:r>
            <a:r>
              <a:rPr lang="en-US" altLang="ko-KR" sz="1200" b="0" dirty="0"/>
              <a:t>“</a:t>
            </a:r>
            <a:r>
              <a:rPr lang="ko-KR" altLang="en-US" sz="1200" b="0" dirty="0"/>
              <a:t>작업 중</a:t>
            </a:r>
            <a:r>
              <a:rPr lang="en-US" altLang="ko-KR" sz="1200" b="0" dirty="0"/>
              <a:t>”</a:t>
            </a:r>
            <a:r>
              <a:rPr lang="ko-KR" altLang="en-US" sz="1200" b="0" dirty="0"/>
              <a:t> 상태로 변경됨</a:t>
            </a:r>
            <a:r>
              <a:rPr lang="en-US" altLang="ko-KR" sz="1200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     </a:t>
            </a:r>
            <a:r>
              <a:rPr lang="ko-KR" altLang="en-US" sz="1200" dirty="0"/>
              <a:t>아이콘을 클릭하여 개정</a:t>
            </a:r>
            <a:r>
              <a:rPr lang="en-US" altLang="ko-KR" sz="1200" b="0" dirty="0"/>
              <a:t/>
            </a:r>
            <a:br>
              <a:rPr lang="en-US" altLang="ko-KR" sz="1200" b="0" dirty="0"/>
            </a:br>
            <a:r>
              <a:rPr lang="ko-KR" altLang="en-US" b="0" dirty="0"/>
              <a:t>문서 데이터는 </a:t>
            </a:r>
            <a:r>
              <a:rPr lang="en-US" altLang="ko-KR" b="0" dirty="0"/>
              <a:t>revision</a:t>
            </a:r>
            <a:r>
              <a:rPr lang="ko-KR" altLang="en-US" b="0" dirty="0"/>
              <a:t>이 올라가면서 이전 </a:t>
            </a:r>
            <a:r>
              <a:rPr lang="en-US" altLang="ko-KR" b="0" dirty="0"/>
              <a:t>revision</a:t>
            </a:r>
            <a:r>
              <a:rPr lang="ko-KR" altLang="en-US" b="0" dirty="0"/>
              <a:t>의 파일이 함께 추가됨</a:t>
            </a:r>
            <a:r>
              <a:rPr lang="en-US" altLang="ko-KR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문서의 </a:t>
            </a:r>
            <a:r>
              <a:rPr lang="en-US" altLang="ko-KR" sz="1200" dirty="0"/>
              <a:t>revision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로 증가한 것을 확인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0 </a:t>
            </a:r>
            <a:r>
              <a:rPr lang="en-US" altLang="ko-KR" dirty="0"/>
              <a:t>revision</a:t>
            </a:r>
            <a:r>
              <a:rPr lang="ko-KR" altLang="en-US" dirty="0"/>
              <a:t>에서는 최신 </a:t>
            </a:r>
            <a:r>
              <a:rPr lang="en-US" altLang="ko-KR" dirty="0"/>
              <a:t>revision</a:t>
            </a:r>
            <a:r>
              <a:rPr lang="ko-KR" altLang="en-US" dirty="0"/>
              <a:t>이 존재한다는 경고를 확인할 수 있음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b="0" dirty="0"/>
              <a:t>클릭 시 최신 </a:t>
            </a:r>
            <a:r>
              <a:rPr lang="en-US" altLang="ko-KR" b="0" dirty="0"/>
              <a:t>revision</a:t>
            </a:r>
            <a:r>
              <a:rPr lang="ko-KR" altLang="en-US" b="0" dirty="0"/>
              <a:t>으로 이동함</a:t>
            </a:r>
            <a:r>
              <a:rPr lang="en-US" altLang="ko-KR" b="0" dirty="0"/>
              <a:t>.</a:t>
            </a:r>
            <a:endParaRPr lang="en-US" altLang="ko-KR" sz="1200" b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문서 개정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 dirty="0"/>
              <a:t>문서 개정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E822497-7649-6A05-8026-392D85CEFB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43527"/>
            <a:ext cx="6624638" cy="56059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1E7A57-E768-D0C0-0573-8D55DE84C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29" b="64034"/>
          <a:stretch/>
        </p:blipFill>
        <p:spPr>
          <a:xfrm>
            <a:off x="200026" y="4691284"/>
            <a:ext cx="6624638" cy="13362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F31521F-A344-6562-6ED7-2F7DE97060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98" b="64183"/>
          <a:stretch/>
        </p:blipFill>
        <p:spPr>
          <a:xfrm>
            <a:off x="199680" y="3019628"/>
            <a:ext cx="6629745" cy="13362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75D56F7-7DAB-7AF5-04DE-7657DD353BE7}"/>
              </a:ext>
            </a:extLst>
          </p:cNvPr>
          <p:cNvSpPr/>
          <p:nvPr/>
        </p:nvSpPr>
        <p:spPr>
          <a:xfrm>
            <a:off x="1766703" y="2449296"/>
            <a:ext cx="237626" cy="234954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FCA8D45-F49D-75A9-3D49-A85EC9B9DE50}"/>
              </a:ext>
            </a:extLst>
          </p:cNvPr>
          <p:cNvSpPr/>
          <p:nvPr/>
        </p:nvSpPr>
        <p:spPr>
          <a:xfrm>
            <a:off x="2017476" y="2449296"/>
            <a:ext cx="261389" cy="234954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51BB2A5-27C7-2287-C1C5-43BC81B1CD66}"/>
              </a:ext>
            </a:extLst>
          </p:cNvPr>
          <p:cNvSpPr/>
          <p:nvPr/>
        </p:nvSpPr>
        <p:spPr>
          <a:xfrm>
            <a:off x="703734" y="5411403"/>
            <a:ext cx="237626" cy="234954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8B953C5-D6F1-57A2-4F64-DDB211D3C880}"/>
              </a:ext>
            </a:extLst>
          </p:cNvPr>
          <p:cNvSpPr/>
          <p:nvPr/>
        </p:nvSpPr>
        <p:spPr>
          <a:xfrm>
            <a:off x="600945" y="3764956"/>
            <a:ext cx="237626" cy="234954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197C02-40C2-88FF-EF2B-D8E6E80A8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113" y="857921"/>
            <a:ext cx="202522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323FC72-721E-E220-ED58-88C0CE438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967" y="1433984"/>
            <a:ext cx="240813" cy="2339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실행 단추: 돌아가기 2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4558D5F-A22B-06B2-37CC-8973444FD88E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39686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 err="1"/>
              <a:t>리비전</a:t>
            </a:r>
            <a:r>
              <a:rPr lang="ko-KR" altLang="en-US" sz="1200" dirty="0"/>
              <a:t> 메뉴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해당 문서의 모든 리비전을 확인할 수 있음</a:t>
            </a:r>
            <a:r>
              <a:rPr lang="en-US" altLang="ko-KR" sz="120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개정과 파일로 개정은 문서 개정 참고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문서 </a:t>
            </a:r>
            <a:r>
              <a:rPr lang="ko-KR" altLang="en-US" dirty="0" err="1"/>
              <a:t>리비전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 dirty="0"/>
              <a:t>문서 개정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15F2AD4-D539-A6F1-5D41-63BC60557B6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43527"/>
            <a:ext cx="6624638" cy="5605921"/>
          </a:xfr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3198C2B-250D-E490-72B2-831714DB9A0A}"/>
              </a:ext>
            </a:extLst>
          </p:cNvPr>
          <p:cNvSpPr/>
          <p:nvPr/>
        </p:nvSpPr>
        <p:spPr>
          <a:xfrm>
            <a:off x="309794" y="3612817"/>
            <a:ext cx="1135220" cy="229181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4786D35-3AEB-CD4A-362D-A685D7DF02EC}"/>
              </a:ext>
            </a:extLst>
          </p:cNvPr>
          <p:cNvSpPr/>
          <p:nvPr/>
        </p:nvSpPr>
        <p:spPr>
          <a:xfrm>
            <a:off x="4016102" y="2682016"/>
            <a:ext cx="504056" cy="871297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38E8B98-BD8D-A117-A10C-FBAF05885F8F}"/>
              </a:ext>
            </a:extLst>
          </p:cNvPr>
          <p:cNvSpPr/>
          <p:nvPr/>
        </p:nvSpPr>
        <p:spPr>
          <a:xfrm>
            <a:off x="1540469" y="2447791"/>
            <a:ext cx="554462" cy="261129"/>
          </a:xfrm>
          <a:prstGeom prst="roundRect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실행 단추: 앞으로 또는 다음으로 이동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8C0592E-04DB-AB46-38FA-CA0F292F345E}"/>
              </a:ext>
            </a:extLst>
          </p:cNvPr>
          <p:cNvSpPr/>
          <p:nvPr/>
        </p:nvSpPr>
        <p:spPr>
          <a:xfrm>
            <a:off x="7400478" y="1700808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0631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A08D93-568F-CB38-7822-777C235BB3C6}"/>
              </a:ext>
            </a:extLst>
          </p:cNvPr>
          <p:cNvSpPr/>
          <p:nvPr/>
        </p:nvSpPr>
        <p:spPr>
          <a:xfrm>
            <a:off x="-1" y="1061855"/>
            <a:ext cx="9904413" cy="735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199" b="1" dirty="0">
                <a:latin typeface="+mj-ea"/>
                <a:ea typeface="+mj-ea"/>
                <a:cs typeface="Arial" pitchFamily="34" charset="0"/>
              </a:rPr>
              <a:t>Document Management</a:t>
            </a:r>
            <a:endParaRPr lang="ko-KR" altLang="en-US" sz="3199" b="1" dirty="0">
              <a:latin typeface="+mj-ea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CF7F4B-DD5B-07C9-CA85-26C0C19A728D}"/>
              </a:ext>
            </a:extLst>
          </p:cNvPr>
          <p:cNvCxnSpPr>
            <a:cxnSpLocks/>
          </p:cNvCxnSpPr>
          <p:nvPr/>
        </p:nvCxnSpPr>
        <p:spPr>
          <a:xfrm>
            <a:off x="1064397" y="2060848"/>
            <a:ext cx="801292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1987BEC-C3D4-0926-76C7-B920B1E868DE}"/>
              </a:ext>
            </a:extLst>
          </p:cNvPr>
          <p:cNvCxnSpPr>
            <a:cxnSpLocks/>
          </p:cNvCxnSpPr>
          <p:nvPr/>
        </p:nvCxnSpPr>
        <p:spPr>
          <a:xfrm>
            <a:off x="1064397" y="836613"/>
            <a:ext cx="801797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27C384-8E43-EB69-EFFE-5A47DB55DFF0}"/>
              </a:ext>
            </a:extLst>
          </p:cNvPr>
          <p:cNvSpPr/>
          <p:nvPr/>
        </p:nvSpPr>
        <p:spPr>
          <a:xfrm>
            <a:off x="1428622" y="2204864"/>
            <a:ext cx="7284480" cy="5749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14350" lvl="0" indent="-514350">
              <a:lnSpc>
                <a:spcPct val="150000"/>
              </a:lnSpc>
              <a:buAutoNum type="arabicPeriod"/>
            </a:pPr>
            <a:r>
              <a:rPr lang="ko-KR" altLang="en-US" sz="2400" b="1" dirty="0">
                <a:latin typeface="+mj-ea"/>
                <a:ea typeface="+mj-ea"/>
                <a:cs typeface="Arial" pitchFamily="34" charset="0"/>
              </a:rPr>
              <a:t>문서 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B39E8F-963A-E2C3-1A77-7516D8FA0FE6}"/>
              </a:ext>
            </a:extLst>
          </p:cNvPr>
          <p:cNvSpPr/>
          <p:nvPr/>
        </p:nvSpPr>
        <p:spPr>
          <a:xfrm>
            <a:off x="1428622" y="2923845"/>
            <a:ext cx="7284480" cy="5749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400" b="1" dirty="0">
                <a:latin typeface="+mj-ea"/>
                <a:ea typeface="+mj-ea"/>
                <a:cs typeface="Arial" pitchFamily="34" charset="0"/>
              </a:rPr>
              <a:t>문서 버전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CB9983-9C95-9AF2-1001-470C64C8D3AE}"/>
              </a:ext>
            </a:extLst>
          </p:cNvPr>
          <p:cNvSpPr/>
          <p:nvPr/>
        </p:nvSpPr>
        <p:spPr>
          <a:xfrm>
            <a:off x="1428622" y="3642826"/>
            <a:ext cx="7284480" cy="5749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400" b="1" dirty="0">
                <a:latin typeface="+mj-ea"/>
                <a:ea typeface="+mj-ea"/>
                <a:cs typeface="Arial" pitchFamily="34" charset="0"/>
              </a:rPr>
              <a:t>문서 승인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0BB8BF-CAAE-32EB-83F1-87B477659518}"/>
              </a:ext>
            </a:extLst>
          </p:cNvPr>
          <p:cNvSpPr/>
          <p:nvPr/>
        </p:nvSpPr>
        <p:spPr>
          <a:xfrm>
            <a:off x="1428622" y="4361807"/>
            <a:ext cx="7284480" cy="5749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400" b="1" dirty="0">
                <a:latin typeface="+mj-ea"/>
                <a:ea typeface="+mj-ea"/>
                <a:cs typeface="Arial" pitchFamily="34" charset="0"/>
              </a:rPr>
              <a:t>문서 개정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4BA25E-154A-2187-26DC-B2F5CD488A4C}"/>
              </a:ext>
            </a:extLst>
          </p:cNvPr>
          <p:cNvSpPr/>
          <p:nvPr/>
        </p:nvSpPr>
        <p:spPr>
          <a:xfrm>
            <a:off x="1428622" y="5075182"/>
            <a:ext cx="7284480" cy="5749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400" b="1" dirty="0">
                <a:latin typeface="+mj-ea"/>
                <a:ea typeface="+mj-ea"/>
                <a:cs typeface="Arial" pitchFamily="34" charset="0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403290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>
            <a:extLst>
              <a:ext uri="{FF2B5EF4-FFF2-40B4-BE49-F238E27FC236}">
                <a16:creationId xmlns:a16="http://schemas.microsoft.com/office/drawing/2014/main" id="{AA8D01D9-4527-E9F5-B3E2-CF5A659E9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개정 이력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87298DE-53F2-85EE-62FC-41B0318B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304405"/>
              </p:ext>
            </p:extLst>
          </p:nvPr>
        </p:nvGraphicFramePr>
        <p:xfrm>
          <a:off x="200024" y="620689"/>
          <a:ext cx="9432700" cy="583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26">
                  <a:extLst>
                    <a:ext uri="{9D8B030D-6E8A-4147-A177-3AD203B41FA5}">
                      <a16:colId xmlns:a16="http://schemas.microsoft.com/office/drawing/2014/main" val="242879657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28857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341216941"/>
                    </a:ext>
                  </a:extLst>
                </a:gridCol>
                <a:gridCol w="4594178">
                  <a:extLst>
                    <a:ext uri="{9D8B030D-6E8A-4147-A177-3AD203B41FA5}">
                      <a16:colId xmlns:a16="http://schemas.microsoft.com/office/drawing/2014/main" val="2221140970"/>
                    </a:ext>
                  </a:extLst>
                </a:gridCol>
                <a:gridCol w="1886540">
                  <a:extLst>
                    <a:ext uri="{9D8B030D-6E8A-4147-A177-3AD203B41FA5}">
                      <a16:colId xmlns:a16="http://schemas.microsoft.com/office/drawing/2014/main" val="3309796090"/>
                    </a:ext>
                  </a:extLst>
                </a:gridCol>
              </a:tblGrid>
              <a:tr h="30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Ver.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00396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/>
                        <a:t>1.0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2023. 2. 17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아티스시스템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Initial Version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2647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574774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32396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2166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55904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36277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338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98803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2947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279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31156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381689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55741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21882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06602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67165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4570"/>
                  </a:ext>
                </a:extLst>
              </a:tr>
              <a:tr h="307234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2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1151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3573FF7-E4C1-0B0D-E312-B792C1FB2B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2243" b="33519"/>
          <a:stretch/>
        </p:blipFill>
        <p:spPr>
          <a:xfrm>
            <a:off x="210519" y="855132"/>
            <a:ext cx="6603649" cy="30445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Compass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“</a:t>
            </a:r>
            <a:r>
              <a:rPr lang="en-US" altLang="ko-KR" dirty="0" err="1"/>
              <a:t>docu</a:t>
            </a:r>
            <a:r>
              <a:rPr lang="en-US" altLang="ko-KR" dirty="0"/>
              <a:t>” </a:t>
            </a:r>
            <a:r>
              <a:rPr lang="ko-KR" altLang="en-US" dirty="0"/>
              <a:t>입력 후 </a:t>
            </a:r>
            <a:r>
              <a:rPr lang="en-US" altLang="ko-KR" dirty="0"/>
              <a:t>Enter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Document Management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Document Management </a:t>
            </a:r>
            <a:r>
              <a:rPr lang="ko-KR" altLang="en-US" dirty="0"/>
              <a:t>창 확인</a:t>
            </a:r>
            <a:r>
              <a:rPr lang="en-US" altLang="ko-KR" dirty="0"/>
              <a:t>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Document Management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0C8858-7EBE-141A-F64E-BAD8D4075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45" b="43557"/>
          <a:stretch/>
        </p:blipFill>
        <p:spPr>
          <a:xfrm>
            <a:off x="210519" y="3933135"/>
            <a:ext cx="6603649" cy="25202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60687740-79B3-7F12-918E-3CD757743B98}"/>
              </a:ext>
            </a:extLst>
          </p:cNvPr>
          <p:cNvSpPr/>
          <p:nvPr/>
        </p:nvSpPr>
        <p:spPr>
          <a:xfrm>
            <a:off x="388173" y="754331"/>
            <a:ext cx="624801" cy="624801"/>
          </a:xfrm>
          <a:prstGeom prst="ellipse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17D717C-05F8-E78D-9B9D-9B56E9B4B958}"/>
              </a:ext>
            </a:extLst>
          </p:cNvPr>
          <p:cNvSpPr/>
          <p:nvPr/>
        </p:nvSpPr>
        <p:spPr>
          <a:xfrm>
            <a:off x="2203595" y="1484784"/>
            <a:ext cx="261847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0EFA155-E3D4-C5DC-C55D-F32BD90012B8}"/>
              </a:ext>
            </a:extLst>
          </p:cNvPr>
          <p:cNvSpPr/>
          <p:nvPr/>
        </p:nvSpPr>
        <p:spPr>
          <a:xfrm>
            <a:off x="252636" y="1765877"/>
            <a:ext cx="792088" cy="26184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1053F2A-0749-86A8-3DEB-273B1211C1B6}"/>
              </a:ext>
            </a:extLst>
          </p:cNvPr>
          <p:cNvSpPr/>
          <p:nvPr/>
        </p:nvSpPr>
        <p:spPr>
          <a:xfrm>
            <a:off x="256743" y="3127948"/>
            <a:ext cx="538956" cy="661092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C5F6F0-B7F3-E42A-EEEB-D60361B19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804" y="1086644"/>
            <a:ext cx="202235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6F357B-5764-65FD-175A-7C703EAE16A1}"/>
              </a:ext>
            </a:extLst>
          </p:cNvPr>
          <p:cNvSpPr/>
          <p:nvPr/>
        </p:nvSpPr>
        <p:spPr>
          <a:xfrm>
            <a:off x="247266" y="4403204"/>
            <a:ext cx="6433132" cy="2050212"/>
          </a:xfrm>
          <a:prstGeom prst="roundRect">
            <a:avLst>
              <a:gd name="adj" fmla="val 614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2456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업로드 클릭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탐색기에서 업로드할 파일을 선택하여 업로드 가능</a:t>
            </a:r>
            <a:endParaRPr lang="en-US" altLang="ko-KR" b="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Drag &amp; Drop</a:t>
            </a:r>
            <a:br>
              <a:rPr lang="en-US" altLang="ko-KR" dirty="0"/>
            </a:br>
            <a:r>
              <a:rPr lang="ko-KR" altLang="en-US" b="0" dirty="0"/>
              <a:t>또는 열려 있는 탐색기에서 업로드할 파일을 </a:t>
            </a:r>
            <a:r>
              <a:rPr lang="en-US" altLang="ko-KR" b="0" dirty="0"/>
              <a:t>Document Management </a:t>
            </a:r>
            <a:r>
              <a:rPr lang="ko-KR" altLang="en-US" b="0" dirty="0"/>
              <a:t>영역으로 </a:t>
            </a:r>
            <a:r>
              <a:rPr lang="en-US" altLang="ko-KR" b="0" dirty="0"/>
              <a:t>Drag &amp; Drop</a:t>
            </a:r>
            <a:r>
              <a:rPr lang="ko-KR" altLang="en-US" b="0" dirty="0"/>
              <a:t>하여 업로드 가능</a:t>
            </a:r>
            <a:endParaRPr lang="en-US" altLang="ko-KR" b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업로드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 생성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EDB06D82-0014-BDCE-7A5F-66F6E8338D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1860A9-FC38-E38D-39D0-8EC19D2DD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68" t="5215" r="10134" b="35751"/>
          <a:stretch/>
        </p:blipFill>
        <p:spPr>
          <a:xfrm>
            <a:off x="200025" y="847654"/>
            <a:ext cx="6624390" cy="567819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4CA7B38-7F6E-2DF7-EAA8-732D9A058568}"/>
              </a:ext>
            </a:extLst>
          </p:cNvPr>
          <p:cNvSpPr/>
          <p:nvPr/>
        </p:nvSpPr>
        <p:spPr>
          <a:xfrm>
            <a:off x="343694" y="3284985"/>
            <a:ext cx="648072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70552FB-F1E8-7F7F-250B-DEA60F7D4F78}"/>
              </a:ext>
            </a:extLst>
          </p:cNvPr>
          <p:cNvSpPr/>
          <p:nvPr/>
        </p:nvSpPr>
        <p:spPr>
          <a:xfrm>
            <a:off x="4289794" y="4647704"/>
            <a:ext cx="1176616" cy="201489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C24D512-D43B-DA56-7803-1D8283F07A39}"/>
              </a:ext>
            </a:extLst>
          </p:cNvPr>
          <p:cNvSpPr/>
          <p:nvPr/>
        </p:nvSpPr>
        <p:spPr>
          <a:xfrm>
            <a:off x="4865402" y="5037321"/>
            <a:ext cx="938200" cy="894998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2B418E43-D32C-FB1D-C5C7-9C2D401813B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865402" y="4748449"/>
            <a:ext cx="541107" cy="620093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388A1A-9E20-0A3A-1252-08F447983730}"/>
              </a:ext>
            </a:extLst>
          </p:cNvPr>
          <p:cNvSpPr/>
          <p:nvPr/>
        </p:nvSpPr>
        <p:spPr>
          <a:xfrm>
            <a:off x="4396302" y="4647704"/>
            <a:ext cx="469100" cy="201489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0662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다운로드할 문서의 체크박스 체크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다운로드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저장할 위치 지정 후 저장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 err="1"/>
              <a:t>툴바의</a:t>
            </a:r>
            <a:r>
              <a:rPr lang="ko-KR" altLang="en-US" dirty="0"/>
              <a:t>      아이콘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다운로드 </a:t>
            </a:r>
            <a:r>
              <a:rPr lang="en-US" altLang="ko-KR" dirty="0"/>
              <a:t>(Document Management)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 생성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F04EA4E-D576-0C6D-7B1D-7790739129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8707" y="839788"/>
            <a:ext cx="6607273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CF6390-8C83-6A2F-3FA5-7174FB8D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182" y="2924944"/>
            <a:ext cx="3918415" cy="2456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CA26A14-DBFA-4199-2BAB-5A033A355179}"/>
              </a:ext>
            </a:extLst>
          </p:cNvPr>
          <p:cNvSpPr/>
          <p:nvPr/>
        </p:nvSpPr>
        <p:spPr>
          <a:xfrm>
            <a:off x="1639838" y="2577604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2DDBBD-095A-4F10-7406-2C45AC625EA2}"/>
              </a:ext>
            </a:extLst>
          </p:cNvPr>
          <p:cNvSpPr/>
          <p:nvPr/>
        </p:nvSpPr>
        <p:spPr>
          <a:xfrm>
            <a:off x="3079998" y="4853954"/>
            <a:ext cx="1152128" cy="197339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B0DF97C-668B-573E-7542-992F4B478C43}"/>
              </a:ext>
            </a:extLst>
          </p:cNvPr>
          <p:cNvSpPr/>
          <p:nvPr/>
        </p:nvSpPr>
        <p:spPr>
          <a:xfrm>
            <a:off x="5398853" y="2236141"/>
            <a:ext cx="237626" cy="21493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65FFEEB-F27D-BAE6-2F34-D40FC89AF707}"/>
              </a:ext>
            </a:extLst>
          </p:cNvPr>
          <p:cNvSpPr/>
          <p:nvPr/>
        </p:nvSpPr>
        <p:spPr>
          <a:xfrm>
            <a:off x="7688510" y="5146278"/>
            <a:ext cx="504056" cy="23507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11CC98CD-64A0-6A12-0CCB-3874EDA37756}"/>
              </a:ext>
            </a:extLst>
          </p:cNvPr>
          <p:cNvSpPr/>
          <p:nvPr/>
        </p:nvSpPr>
        <p:spPr>
          <a:xfrm>
            <a:off x="2884665" y="2478313"/>
            <a:ext cx="414606" cy="414606"/>
          </a:xfrm>
          <a:custGeom>
            <a:avLst/>
            <a:gdLst>
              <a:gd name="connsiteX0" fmla="*/ 207302 w 414606"/>
              <a:gd name="connsiteY0" fmla="*/ 93010 h 414606"/>
              <a:gd name="connsiteX1" fmla="*/ 93010 w 414606"/>
              <a:gd name="connsiteY1" fmla="*/ 207302 h 414606"/>
              <a:gd name="connsiteX2" fmla="*/ 207302 w 414606"/>
              <a:gd name="connsiteY2" fmla="*/ 321594 h 414606"/>
              <a:gd name="connsiteX3" fmla="*/ 321594 w 414606"/>
              <a:gd name="connsiteY3" fmla="*/ 207302 h 414606"/>
              <a:gd name="connsiteX4" fmla="*/ 207302 w 414606"/>
              <a:gd name="connsiteY4" fmla="*/ 93010 h 414606"/>
              <a:gd name="connsiteX5" fmla="*/ 207303 w 414606"/>
              <a:gd name="connsiteY5" fmla="*/ 0 h 414606"/>
              <a:gd name="connsiteX6" fmla="*/ 414606 w 414606"/>
              <a:gd name="connsiteY6" fmla="*/ 207303 h 414606"/>
              <a:gd name="connsiteX7" fmla="*/ 207303 w 414606"/>
              <a:gd name="connsiteY7" fmla="*/ 414606 h 414606"/>
              <a:gd name="connsiteX8" fmla="*/ 0 w 414606"/>
              <a:gd name="connsiteY8" fmla="*/ 207303 h 414606"/>
              <a:gd name="connsiteX9" fmla="*/ 207303 w 414606"/>
              <a:gd name="connsiteY9" fmla="*/ 0 h 41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606" h="414606">
                <a:moveTo>
                  <a:pt x="207302" y="93010"/>
                </a:moveTo>
                <a:cubicBezTo>
                  <a:pt x="144180" y="93010"/>
                  <a:pt x="93010" y="144180"/>
                  <a:pt x="93010" y="207302"/>
                </a:cubicBezTo>
                <a:cubicBezTo>
                  <a:pt x="93010" y="270424"/>
                  <a:pt x="144180" y="321594"/>
                  <a:pt x="207302" y="321594"/>
                </a:cubicBezTo>
                <a:cubicBezTo>
                  <a:pt x="270424" y="321594"/>
                  <a:pt x="321594" y="270424"/>
                  <a:pt x="321594" y="207302"/>
                </a:cubicBezTo>
                <a:cubicBezTo>
                  <a:pt x="321594" y="144180"/>
                  <a:pt x="270424" y="93010"/>
                  <a:pt x="207302" y="93010"/>
                </a:cubicBezTo>
                <a:close/>
                <a:moveTo>
                  <a:pt x="207303" y="0"/>
                </a:moveTo>
                <a:cubicBezTo>
                  <a:pt x="321793" y="0"/>
                  <a:pt x="414606" y="92813"/>
                  <a:pt x="414606" y="207303"/>
                </a:cubicBezTo>
                <a:cubicBezTo>
                  <a:pt x="414606" y="321793"/>
                  <a:pt x="321793" y="414606"/>
                  <a:pt x="207303" y="414606"/>
                </a:cubicBezTo>
                <a:cubicBezTo>
                  <a:pt x="92813" y="414606"/>
                  <a:pt x="0" y="321793"/>
                  <a:pt x="0" y="207303"/>
                </a:cubicBezTo>
                <a:cubicBezTo>
                  <a:pt x="0" y="92813"/>
                  <a:pt x="92813" y="0"/>
                  <a:pt x="207303" y="0"/>
                </a:cubicBezTo>
                <a:close/>
              </a:path>
            </a:pathLst>
          </a:cu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wrap="square" tIns="0" rIns="45720" rtlCol="0" anchor="t" anchorCtr="0">
            <a:no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245D917-9519-5BFC-AF0D-E46B6B425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812" y="1750143"/>
            <a:ext cx="219645" cy="2054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95670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 err="1"/>
              <a:t>체크아웃할</a:t>
            </a:r>
            <a:r>
              <a:rPr lang="ko-KR" altLang="en-US" dirty="0"/>
              <a:t> 문서의 체크박스 체크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아이콘 클릭하여 파일 다운로드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체크아웃이 되면 문서는 잠금 상태가 되는 것을 확인할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체크아웃 </a:t>
            </a:r>
            <a:r>
              <a:rPr lang="en-US" altLang="ko-KR" dirty="0"/>
              <a:t>(Document Management)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 버전 관리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EACFBCB-69AF-7958-12F9-10416612C03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53875"/>
          <a:stretch/>
        </p:blipFill>
        <p:spPr>
          <a:xfrm>
            <a:off x="210519" y="839788"/>
            <a:ext cx="6603649" cy="2589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6D5B0C-60ED-931C-70FF-8FFABCCBA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36"/>
          <a:stretch/>
        </p:blipFill>
        <p:spPr>
          <a:xfrm>
            <a:off x="210519" y="3501009"/>
            <a:ext cx="6607709" cy="295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D405CF-F62B-B046-1AEC-8D3B7869DA4B}"/>
              </a:ext>
            </a:extLst>
          </p:cNvPr>
          <p:cNvSpPr/>
          <p:nvPr/>
        </p:nvSpPr>
        <p:spPr>
          <a:xfrm>
            <a:off x="1639838" y="2577604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8D1667-F253-0442-83EA-D8572232008F}"/>
              </a:ext>
            </a:extLst>
          </p:cNvPr>
          <p:cNvSpPr/>
          <p:nvPr/>
        </p:nvSpPr>
        <p:spPr>
          <a:xfrm>
            <a:off x="3211314" y="2223914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A178C79-AB7C-9E0A-548D-8EE51572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54" y="1059086"/>
            <a:ext cx="219645" cy="2267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D73600E-CB41-0D04-EFDC-1F3C8C3CB2C4}"/>
              </a:ext>
            </a:extLst>
          </p:cNvPr>
          <p:cNvSpPr/>
          <p:nvPr/>
        </p:nvSpPr>
        <p:spPr>
          <a:xfrm>
            <a:off x="4448050" y="5085184"/>
            <a:ext cx="792187" cy="36004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2497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체크인할 문서의 체크박스 체크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탐색기창에서 업데이트될 문서를 선택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열기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이전 버전의 문서와 파일명이 다를 경우 경고창이 출력됨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업데이트가 완료되면 시스템 </a:t>
            </a:r>
            <a:r>
              <a:rPr lang="ko-KR" altLang="en-US" dirty="0" err="1"/>
              <a:t>알림창이</a:t>
            </a:r>
            <a:r>
              <a:rPr lang="ko-KR" altLang="en-US" dirty="0"/>
              <a:t> 출력됨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체크인 </a:t>
            </a:r>
            <a:r>
              <a:rPr lang="en-US" altLang="ko-KR" dirty="0"/>
              <a:t>(Document Management)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 버전 관리</a:t>
            </a:r>
          </a:p>
        </p:txBody>
      </p:sp>
      <p:sp>
        <p:nvSpPr>
          <p:cNvPr id="3" name="실행 단추: 돌아가기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D9695CE-C10A-DB5A-6F4C-743AEA9A1A84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22D87D8-C73B-8911-E682-B6B950BC31E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1"/>
          <a:stretch/>
        </p:blipFill>
        <p:spPr>
          <a:xfrm>
            <a:off x="208707" y="839788"/>
            <a:ext cx="6607273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46D87A-A6BA-9634-F704-EEAE005C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98" y="2913732"/>
            <a:ext cx="4952207" cy="3104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33BB74-3082-BB3C-0A50-CEAEE045E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430" y="3213821"/>
            <a:ext cx="2747398" cy="1080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E8CB9A-2A6E-53F1-9D1C-102EF783F4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445" t="26938" r="2973" b="51255"/>
          <a:stretch/>
        </p:blipFill>
        <p:spPr>
          <a:xfrm>
            <a:off x="6968430" y="4365949"/>
            <a:ext cx="2747398" cy="1224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C9ADDE-77EF-BD40-FAC0-BCD84BD69816}"/>
              </a:ext>
            </a:extLst>
          </p:cNvPr>
          <p:cNvSpPr/>
          <p:nvPr/>
        </p:nvSpPr>
        <p:spPr>
          <a:xfrm>
            <a:off x="1639838" y="2577604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BF6225-44EE-7C21-BD65-0D15CF8EF8FF}"/>
              </a:ext>
            </a:extLst>
          </p:cNvPr>
          <p:cNvSpPr/>
          <p:nvPr/>
        </p:nvSpPr>
        <p:spPr>
          <a:xfrm>
            <a:off x="3079998" y="2240732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5C6832-A251-5FBB-C835-D64DA7A7F592}"/>
              </a:ext>
            </a:extLst>
          </p:cNvPr>
          <p:cNvSpPr/>
          <p:nvPr/>
        </p:nvSpPr>
        <p:spPr>
          <a:xfrm>
            <a:off x="2359918" y="5215916"/>
            <a:ext cx="1296144" cy="152895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2C4E1C-1C42-981A-F0FF-311B0B639472}"/>
              </a:ext>
            </a:extLst>
          </p:cNvPr>
          <p:cNvSpPr/>
          <p:nvPr/>
        </p:nvSpPr>
        <p:spPr>
          <a:xfrm>
            <a:off x="5146409" y="5800696"/>
            <a:ext cx="525877" cy="163326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1D4AC92-6350-A679-3D4B-E2A2E167E043}"/>
              </a:ext>
            </a:extLst>
          </p:cNvPr>
          <p:cNvSpPr/>
          <p:nvPr/>
        </p:nvSpPr>
        <p:spPr>
          <a:xfrm>
            <a:off x="6982300" y="3211609"/>
            <a:ext cx="2733528" cy="1080120"/>
          </a:xfrm>
          <a:prstGeom prst="roundRect">
            <a:avLst>
              <a:gd name="adj" fmla="val 743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5D6C66-8AE3-1B48-4A62-F1B212E4379A}"/>
              </a:ext>
            </a:extLst>
          </p:cNvPr>
          <p:cNvSpPr/>
          <p:nvPr/>
        </p:nvSpPr>
        <p:spPr>
          <a:xfrm>
            <a:off x="6982300" y="4350791"/>
            <a:ext cx="2733528" cy="1237082"/>
          </a:xfrm>
          <a:prstGeom prst="roundRect">
            <a:avLst>
              <a:gd name="adj" fmla="val 743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02F008-386F-3DBE-7E7F-4617DB433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454" y="1103166"/>
            <a:ext cx="151828" cy="1647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43198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릴리스 </a:t>
            </a:r>
            <a:r>
              <a:rPr lang="en-US" altLang="ko-KR" dirty="0"/>
              <a:t>(Document Management)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문서 버전 관리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EDC40EC-FE8B-DA30-E57D-75B7DCFB00B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성숙도를 변경하고자 할 문서의 체크박스 체크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“</a:t>
            </a:r>
            <a:r>
              <a:rPr lang="ko-KR" altLang="en-US" dirty="0"/>
              <a:t>다음으로 설정</a:t>
            </a:r>
            <a:r>
              <a:rPr lang="en-US" altLang="ko-KR" dirty="0"/>
              <a:t>: </a:t>
            </a:r>
            <a:r>
              <a:rPr lang="ko-KR" altLang="en-US" dirty="0"/>
              <a:t>동결</a:t>
            </a:r>
            <a:r>
              <a:rPr lang="en-US" altLang="ko-KR" dirty="0"/>
              <a:t>”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“</a:t>
            </a:r>
            <a:r>
              <a:rPr lang="ko-KR" altLang="en-US" dirty="0"/>
              <a:t>다음으로 설정</a:t>
            </a:r>
            <a:r>
              <a:rPr lang="en-US" altLang="ko-KR" dirty="0"/>
              <a:t>: </a:t>
            </a:r>
            <a:r>
              <a:rPr lang="ko-KR" altLang="en-US" dirty="0"/>
              <a:t>릴리스됨</a:t>
            </a:r>
            <a:r>
              <a:rPr lang="en-US" altLang="ko-KR" dirty="0"/>
              <a:t>“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성숙도 컬럼의 값이 </a:t>
            </a:r>
            <a:r>
              <a:rPr lang="en-US" altLang="ko-KR" dirty="0"/>
              <a:t>“</a:t>
            </a:r>
            <a:r>
              <a:rPr lang="ko-KR" altLang="en-US" dirty="0"/>
              <a:t>릴리스됨</a:t>
            </a:r>
            <a:r>
              <a:rPr lang="en-US" altLang="ko-KR" dirty="0"/>
              <a:t>“ </a:t>
            </a:r>
            <a:r>
              <a:rPr lang="ko-KR" altLang="en-US" dirty="0"/>
              <a:t>으로 변경됨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A5D152B-1F69-543B-2062-23E3C4773E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20470" b="34633"/>
          <a:stretch/>
        </p:blipFill>
        <p:spPr>
          <a:xfrm>
            <a:off x="208707" y="836711"/>
            <a:ext cx="6607273" cy="2520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719EC5-D048-F96C-1969-A866E2044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99" b="33294"/>
          <a:stretch/>
        </p:blipFill>
        <p:spPr>
          <a:xfrm>
            <a:off x="208707" y="3567273"/>
            <a:ext cx="6607273" cy="1224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EB261E-2F8B-64FC-B6E9-8726FC7BD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99" b="53878"/>
          <a:stretch/>
        </p:blipFill>
        <p:spPr>
          <a:xfrm>
            <a:off x="208707" y="5001691"/>
            <a:ext cx="6615709" cy="1440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62CC94-933D-0534-4661-BDDF3FB0C6DC}"/>
              </a:ext>
            </a:extLst>
          </p:cNvPr>
          <p:cNvSpPr/>
          <p:nvPr/>
        </p:nvSpPr>
        <p:spPr>
          <a:xfrm>
            <a:off x="1639838" y="1430882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110795-085F-580D-8720-DB1F75FDFD2C}"/>
              </a:ext>
            </a:extLst>
          </p:cNvPr>
          <p:cNvSpPr/>
          <p:nvPr/>
        </p:nvSpPr>
        <p:spPr>
          <a:xfrm>
            <a:off x="3631085" y="1077319"/>
            <a:ext cx="248705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F0CC177-0DFD-02EA-39B6-67814E288991}"/>
              </a:ext>
            </a:extLst>
          </p:cNvPr>
          <p:cNvSpPr/>
          <p:nvPr/>
        </p:nvSpPr>
        <p:spPr>
          <a:xfrm>
            <a:off x="3198864" y="3042857"/>
            <a:ext cx="944461" cy="178532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8BAA461-8159-0555-A460-3628BF6A5A59}"/>
              </a:ext>
            </a:extLst>
          </p:cNvPr>
          <p:cNvSpPr/>
          <p:nvPr/>
        </p:nvSpPr>
        <p:spPr>
          <a:xfrm>
            <a:off x="3925883" y="4409953"/>
            <a:ext cx="1070387" cy="178532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5BF451E-A435-4327-6C87-5A3ED92EAB18}"/>
              </a:ext>
            </a:extLst>
          </p:cNvPr>
          <p:cNvSpPr/>
          <p:nvPr/>
        </p:nvSpPr>
        <p:spPr>
          <a:xfrm>
            <a:off x="5131551" y="5445224"/>
            <a:ext cx="595107" cy="36004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EADA34-8754-0FDA-59C8-601ADDAE4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502" y="1280277"/>
            <a:ext cx="161825" cy="1687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실행 단추: 돌아가기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4447A04-7575-B2FB-6E25-64E788F7FDEE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0683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요청 </a:t>
            </a:r>
            <a:r>
              <a:rPr lang="en-US" altLang="ko-KR" dirty="0"/>
              <a:t>(Document Management)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문서 승인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CF98793-FFD3-1069-4EF4-F2400AECF66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dirty="0"/>
              <a:t>* Dashboard</a:t>
            </a:r>
            <a:r>
              <a:rPr lang="ko-KR" altLang="en-US" dirty="0"/>
              <a:t>에서의 결재는 </a:t>
            </a:r>
            <a:r>
              <a:rPr lang="en-US" altLang="ko-KR" dirty="0"/>
              <a:t>Route Management</a:t>
            </a:r>
            <a:r>
              <a:rPr lang="ko-KR" altLang="en-US" dirty="0"/>
              <a:t>를 사용함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결재 요청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결재 승인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4657A3AC-67BC-2140-E0E2-3D482CDEB19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47908"/>
            <a:ext cx="6624638" cy="55971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09A0A15-4186-C1DC-9273-9E7B20E95894}"/>
              </a:ext>
            </a:extLst>
          </p:cNvPr>
          <p:cNvSpPr/>
          <p:nvPr/>
        </p:nvSpPr>
        <p:spPr>
          <a:xfrm>
            <a:off x="4085943" y="2051795"/>
            <a:ext cx="885741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</a:rPr>
              <a:t>*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실행 단추: 앞으로 또는 다음으로 이동 1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A011D4D-EE02-0D9E-ED4C-55C2D052D25E}"/>
              </a:ext>
            </a:extLst>
          </p:cNvPr>
          <p:cNvSpPr/>
          <p:nvPr/>
        </p:nvSpPr>
        <p:spPr>
          <a:xfrm>
            <a:off x="7913587" y="1295503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실행 단추: 앞으로 또는 다음으로 이동 1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CCD1CE4-9BE4-42F3-EFD1-8E0C8C2159E0}"/>
              </a:ext>
            </a:extLst>
          </p:cNvPr>
          <p:cNvSpPr/>
          <p:nvPr/>
        </p:nvSpPr>
        <p:spPr>
          <a:xfrm>
            <a:off x="7913587" y="1530049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935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개정할 문서의 체크박스 체크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변경될 리비전에 대한 알림 출력</a:t>
            </a:r>
            <a:r>
              <a:rPr lang="en-US" altLang="ko-KR" dirty="0"/>
              <a:t>. </a:t>
            </a:r>
            <a:r>
              <a:rPr lang="ko-KR" altLang="en-US" dirty="0"/>
              <a:t>수정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 err="1"/>
              <a:t>리비전</a:t>
            </a:r>
            <a:r>
              <a:rPr lang="ko-KR" altLang="en-US" dirty="0"/>
              <a:t> 컬럼에서 새로운 리비전을 확인할 수 있으며</a:t>
            </a:r>
            <a:r>
              <a:rPr lang="en-US" altLang="ko-KR" dirty="0"/>
              <a:t>, </a:t>
            </a:r>
            <a:r>
              <a:rPr lang="ko-KR" altLang="en-US" dirty="0"/>
              <a:t>최신 </a:t>
            </a:r>
            <a:r>
              <a:rPr lang="ko-KR" altLang="en-US" dirty="0" err="1"/>
              <a:t>리비전</a:t>
            </a:r>
            <a:r>
              <a:rPr lang="ko-KR" altLang="en-US" dirty="0"/>
              <a:t> 표시가 변경됨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개정 </a:t>
            </a:r>
            <a:r>
              <a:rPr lang="en-US" altLang="ko-KR" dirty="0"/>
              <a:t>(Document Management)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문서 개정</a:t>
            </a:r>
          </a:p>
        </p:txBody>
      </p:sp>
      <p:sp>
        <p:nvSpPr>
          <p:cNvPr id="3" name="실행 단추: 돌아가기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D9695CE-C10A-DB5A-6F4C-743AEA9A1A84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1379351-4794-DC7D-48B4-7857BABE64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47908"/>
            <a:ext cx="6624638" cy="55971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D70BF68-D056-D95F-B0DB-FFBD2D256A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90" b="60118"/>
          <a:stretch/>
        </p:blipFill>
        <p:spPr>
          <a:xfrm>
            <a:off x="199680" y="5326235"/>
            <a:ext cx="6624984" cy="576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9C89020-B10B-8F36-E566-85CCA247C184}"/>
              </a:ext>
            </a:extLst>
          </p:cNvPr>
          <p:cNvSpPr/>
          <p:nvPr/>
        </p:nvSpPr>
        <p:spPr>
          <a:xfrm>
            <a:off x="1594989" y="2656527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4A23CD-E89C-8CA7-69D4-1791226072BF}"/>
              </a:ext>
            </a:extLst>
          </p:cNvPr>
          <p:cNvSpPr/>
          <p:nvPr/>
        </p:nvSpPr>
        <p:spPr>
          <a:xfrm>
            <a:off x="3935041" y="2303615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E35654-9181-3B2F-E521-D6D5CCC87554}"/>
              </a:ext>
            </a:extLst>
          </p:cNvPr>
          <p:cNvSpPr/>
          <p:nvPr/>
        </p:nvSpPr>
        <p:spPr>
          <a:xfrm>
            <a:off x="4043052" y="4707100"/>
            <a:ext cx="549113" cy="270788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AC19EF-C33F-56EF-B522-39B8E935B67E}"/>
              </a:ext>
            </a:extLst>
          </p:cNvPr>
          <p:cNvSpPr/>
          <p:nvPr/>
        </p:nvSpPr>
        <p:spPr>
          <a:xfrm>
            <a:off x="5387106" y="5326234"/>
            <a:ext cx="570360" cy="479029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AADA9F9-5B80-83E4-4B90-21FF3D042613}"/>
              </a:ext>
            </a:extLst>
          </p:cNvPr>
          <p:cNvSpPr/>
          <p:nvPr/>
        </p:nvSpPr>
        <p:spPr>
          <a:xfrm>
            <a:off x="5996283" y="5326234"/>
            <a:ext cx="396083" cy="479029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79F096-5604-CCC5-CED5-437FBE408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54" y="1124744"/>
            <a:ext cx="157208" cy="1572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61063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리비전을 확인하고자 하는 문서의 체크박스 체크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선택된 문서의 </a:t>
            </a:r>
            <a:r>
              <a:rPr lang="ko-KR" altLang="en-US" dirty="0" err="1"/>
              <a:t>리비전</a:t>
            </a:r>
            <a:r>
              <a:rPr lang="ko-KR" altLang="en-US" dirty="0"/>
              <a:t> </a:t>
            </a:r>
            <a:r>
              <a:rPr lang="en-US" altLang="ko-KR" dirty="0"/>
              <a:t>tree</a:t>
            </a:r>
            <a:r>
              <a:rPr lang="ko-KR" altLang="en-US" dirty="0"/>
              <a:t>를 확인할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 err="1"/>
              <a:t>리비전</a:t>
            </a:r>
            <a:r>
              <a:rPr lang="ko-KR" altLang="en-US" dirty="0"/>
              <a:t> </a:t>
            </a:r>
            <a:r>
              <a:rPr lang="en-US" altLang="ko-KR" dirty="0"/>
              <a:t>(Document Management)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문서 개정</a:t>
            </a:r>
          </a:p>
        </p:txBody>
      </p:sp>
      <p:sp>
        <p:nvSpPr>
          <p:cNvPr id="3" name="실행 단추: 돌아가기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D9695CE-C10A-DB5A-6F4C-743AEA9A1A84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7D89BC04-2B49-4EAF-E8E1-C8FA8D3A34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53709"/>
            <a:ext cx="6624638" cy="55855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1ED293C-7CD7-BF9F-4509-0B5E7364E527}"/>
              </a:ext>
            </a:extLst>
          </p:cNvPr>
          <p:cNvSpPr/>
          <p:nvPr/>
        </p:nvSpPr>
        <p:spPr>
          <a:xfrm>
            <a:off x="1594989" y="2656527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A42348E-6D3F-730A-756E-622FF52AF35B}"/>
              </a:ext>
            </a:extLst>
          </p:cNvPr>
          <p:cNvSpPr/>
          <p:nvPr/>
        </p:nvSpPr>
        <p:spPr>
          <a:xfrm>
            <a:off x="3791025" y="2285509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4CEC453-8406-F82F-CD63-1BECC383CF52}"/>
              </a:ext>
            </a:extLst>
          </p:cNvPr>
          <p:cNvSpPr/>
          <p:nvPr/>
        </p:nvSpPr>
        <p:spPr>
          <a:xfrm>
            <a:off x="1855862" y="3861048"/>
            <a:ext cx="4752528" cy="72008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A43E4C0-4BF9-7A00-6DA5-E72B0241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870" y="1295919"/>
            <a:ext cx="142139" cy="1518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2128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dirty="0"/>
              <a:t>* Document Management</a:t>
            </a:r>
            <a:r>
              <a:rPr lang="ko-KR" altLang="en-US" dirty="0"/>
              <a:t>는 미리보기 기능을 이용하여 </a:t>
            </a:r>
            <a:r>
              <a:rPr lang="en-US" altLang="ko-KR" dirty="0"/>
              <a:t>MS Office</a:t>
            </a:r>
            <a:r>
              <a:rPr lang="ko-KR" altLang="en-US" dirty="0"/>
              <a:t> 파일을 </a:t>
            </a:r>
            <a:r>
              <a:rPr lang="en-US" altLang="ko-KR" dirty="0"/>
              <a:t>web</a:t>
            </a:r>
            <a:r>
              <a:rPr lang="ko-KR" altLang="en-US" dirty="0"/>
              <a:t>에서 확인 가능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 err="1"/>
              <a:t>미리보기할</a:t>
            </a:r>
            <a:r>
              <a:rPr lang="ko-KR" altLang="en-US" dirty="0"/>
              <a:t> 문서의 체크박스 체크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 err="1"/>
              <a:t>미리보기할</a:t>
            </a:r>
            <a:r>
              <a:rPr lang="ko-KR" altLang="en-US" dirty="0"/>
              <a:t> 문서에서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 err="1"/>
              <a:t>DropDown</a:t>
            </a:r>
            <a:r>
              <a:rPr lang="en-US" altLang="ko-KR" dirty="0"/>
              <a:t> </a:t>
            </a:r>
            <a:r>
              <a:rPr lang="ko-KR" altLang="en-US" dirty="0"/>
              <a:t>메뉴에서 미리보기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미리보기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기타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1811F1D6-25CE-22CE-0087-E09F13A719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9BC9277-506F-9854-20D8-8F321FFE3BBE}"/>
              </a:ext>
            </a:extLst>
          </p:cNvPr>
          <p:cNvSpPr/>
          <p:nvPr/>
        </p:nvSpPr>
        <p:spPr>
          <a:xfrm>
            <a:off x="1639838" y="2591647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996F18C-48C2-DF13-DEA0-199FFECE4429}"/>
              </a:ext>
            </a:extLst>
          </p:cNvPr>
          <p:cNvSpPr/>
          <p:nvPr/>
        </p:nvSpPr>
        <p:spPr>
          <a:xfrm>
            <a:off x="2854921" y="2249713"/>
            <a:ext cx="216024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EEF4A2-5A1E-295A-7E08-D30D7505E506}"/>
              </a:ext>
            </a:extLst>
          </p:cNvPr>
          <p:cNvSpPr/>
          <p:nvPr/>
        </p:nvSpPr>
        <p:spPr>
          <a:xfrm>
            <a:off x="4744441" y="2657586"/>
            <a:ext cx="1152921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85355F4-2DA2-DAE0-C0E0-2BB1501C0C1C}"/>
              </a:ext>
            </a:extLst>
          </p:cNvPr>
          <p:cNvSpPr/>
          <p:nvPr/>
        </p:nvSpPr>
        <p:spPr>
          <a:xfrm>
            <a:off x="4537600" y="2450283"/>
            <a:ext cx="414606" cy="414606"/>
          </a:xfrm>
          <a:custGeom>
            <a:avLst/>
            <a:gdLst>
              <a:gd name="connsiteX0" fmla="*/ 207302 w 414606"/>
              <a:gd name="connsiteY0" fmla="*/ 93010 h 414606"/>
              <a:gd name="connsiteX1" fmla="*/ 93010 w 414606"/>
              <a:gd name="connsiteY1" fmla="*/ 207302 h 414606"/>
              <a:gd name="connsiteX2" fmla="*/ 207302 w 414606"/>
              <a:gd name="connsiteY2" fmla="*/ 321594 h 414606"/>
              <a:gd name="connsiteX3" fmla="*/ 321594 w 414606"/>
              <a:gd name="connsiteY3" fmla="*/ 207302 h 414606"/>
              <a:gd name="connsiteX4" fmla="*/ 207302 w 414606"/>
              <a:gd name="connsiteY4" fmla="*/ 93010 h 414606"/>
              <a:gd name="connsiteX5" fmla="*/ 207303 w 414606"/>
              <a:gd name="connsiteY5" fmla="*/ 0 h 414606"/>
              <a:gd name="connsiteX6" fmla="*/ 414606 w 414606"/>
              <a:gd name="connsiteY6" fmla="*/ 207303 h 414606"/>
              <a:gd name="connsiteX7" fmla="*/ 207303 w 414606"/>
              <a:gd name="connsiteY7" fmla="*/ 414606 h 414606"/>
              <a:gd name="connsiteX8" fmla="*/ 0 w 414606"/>
              <a:gd name="connsiteY8" fmla="*/ 207303 h 414606"/>
              <a:gd name="connsiteX9" fmla="*/ 207303 w 414606"/>
              <a:gd name="connsiteY9" fmla="*/ 0 h 41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606" h="414606">
                <a:moveTo>
                  <a:pt x="207302" y="93010"/>
                </a:moveTo>
                <a:cubicBezTo>
                  <a:pt x="144180" y="93010"/>
                  <a:pt x="93010" y="144180"/>
                  <a:pt x="93010" y="207302"/>
                </a:cubicBezTo>
                <a:cubicBezTo>
                  <a:pt x="93010" y="270424"/>
                  <a:pt x="144180" y="321594"/>
                  <a:pt x="207302" y="321594"/>
                </a:cubicBezTo>
                <a:cubicBezTo>
                  <a:pt x="270424" y="321594"/>
                  <a:pt x="321594" y="270424"/>
                  <a:pt x="321594" y="207302"/>
                </a:cubicBezTo>
                <a:cubicBezTo>
                  <a:pt x="321594" y="144180"/>
                  <a:pt x="270424" y="93010"/>
                  <a:pt x="207302" y="93010"/>
                </a:cubicBezTo>
                <a:close/>
                <a:moveTo>
                  <a:pt x="207303" y="0"/>
                </a:moveTo>
                <a:cubicBezTo>
                  <a:pt x="321793" y="0"/>
                  <a:pt x="414606" y="92813"/>
                  <a:pt x="414606" y="207303"/>
                </a:cubicBezTo>
                <a:cubicBezTo>
                  <a:pt x="414606" y="321793"/>
                  <a:pt x="321793" y="414606"/>
                  <a:pt x="207303" y="414606"/>
                </a:cubicBezTo>
                <a:cubicBezTo>
                  <a:pt x="92813" y="414606"/>
                  <a:pt x="0" y="321793"/>
                  <a:pt x="0" y="207303"/>
                </a:cubicBezTo>
                <a:cubicBezTo>
                  <a:pt x="0" y="92813"/>
                  <a:pt x="92813" y="0"/>
                  <a:pt x="207303" y="0"/>
                </a:cubicBezTo>
                <a:close/>
              </a:path>
            </a:pathLst>
          </a:cu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wrap="square" tIns="0" rIns="45720" rtlCol="0" anchor="t" anchorCtr="0">
            <a:no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5B93C4-A30A-487C-6FE6-F018EFCB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454" y="1916832"/>
            <a:ext cx="175642" cy="155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47702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>
            <a:extLst>
              <a:ext uri="{FF2B5EF4-FFF2-40B4-BE49-F238E27FC236}">
                <a16:creationId xmlns:a16="http://schemas.microsoft.com/office/drawing/2014/main" id="{72B76A4A-8E25-ECFE-97F7-BA527788B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Best Practice Process</a:t>
            </a:r>
            <a:endParaRPr kumimoji="0" lang="ko-KR" altLang="en-US" sz="20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4" name="Picture 3" descr="\\mvagustadsy\Design Studio Data\3DS BRANDING ELEMENTS  THE F\Spiral\DS Spirale Blue Shaderless.png">
            <a:extLst>
              <a:ext uri="{FF2B5EF4-FFF2-40B4-BE49-F238E27FC236}">
                <a16:creationId xmlns:a16="http://schemas.microsoft.com/office/drawing/2014/main" id="{2E1AA8C0-6BF3-02E5-E6AB-60FCC227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890" y="1579839"/>
            <a:ext cx="5066857" cy="3880996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C035117-FC49-ED59-D034-89C24A424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71" y="2816152"/>
            <a:ext cx="1052344" cy="12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403C432A-9010-A5F9-0F01-795243848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82" y="2707945"/>
            <a:ext cx="1052344" cy="12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8DF1EBD5-653D-DB4C-885E-03685AF4A011}"/>
              </a:ext>
            </a:extLst>
          </p:cNvPr>
          <p:cNvSpPr txBox="1"/>
          <p:nvPr/>
        </p:nvSpPr>
        <p:spPr>
          <a:xfrm>
            <a:off x="6585394" y="4434576"/>
            <a:ext cx="1754719" cy="26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Ins="99044" rtlCol="0" anchor="ctr">
            <a:spAutoFit/>
          </a:bodyPr>
          <a:lstStyle/>
          <a:p>
            <a:pPr marL="0" lvl="1" fontAlgn="ctr"/>
            <a:r>
              <a:rPr lang="ko-KR" altLang="en-US" sz="1137" b="1" dirty="0">
                <a:solidFill>
                  <a:srgbClr val="0B3F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문서 생성</a:t>
            </a:r>
            <a:endParaRPr lang="en-US" sz="1137" b="1" dirty="0">
              <a:solidFill>
                <a:srgbClr val="0B3F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A1086754-51A5-D6CE-A878-0B66573F1871}"/>
              </a:ext>
            </a:extLst>
          </p:cNvPr>
          <p:cNvSpPr txBox="1"/>
          <p:nvPr/>
        </p:nvSpPr>
        <p:spPr>
          <a:xfrm>
            <a:off x="1288682" y="3233422"/>
            <a:ext cx="1754719" cy="26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Ins="0" rtlCol="0" anchor="ctr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005386"/>
                </a:solidFill>
              </a:defRPr>
            </a:lvl1pPr>
          </a:lstStyle>
          <a:p>
            <a:pPr algn="l"/>
            <a:r>
              <a:rPr lang="ko-KR" altLang="en-US" sz="1137" b="1" dirty="0">
                <a:solidFill>
                  <a:srgbClr val="0B3F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 승인</a:t>
            </a:r>
            <a:endParaRPr lang="en-US" sz="1137" dirty="0">
              <a:solidFill>
                <a:srgbClr val="0B3F7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Oval 73">
            <a:extLst>
              <a:ext uri="{FF2B5EF4-FFF2-40B4-BE49-F238E27FC236}">
                <a16:creationId xmlns:a16="http://schemas.microsoft.com/office/drawing/2014/main" id="{8BFF4A94-1D28-ABC9-298D-3CB64986D45A}"/>
              </a:ext>
            </a:extLst>
          </p:cNvPr>
          <p:cNvSpPr/>
          <p:nvPr/>
        </p:nvSpPr>
        <p:spPr>
          <a:xfrm>
            <a:off x="6192120" y="4405676"/>
            <a:ext cx="312050" cy="323294"/>
          </a:xfrm>
          <a:prstGeom prst="ellipse">
            <a:avLst/>
          </a:prstGeom>
          <a:solidFill>
            <a:srgbClr val="005386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3" b="1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27" name="Group 119">
            <a:extLst>
              <a:ext uri="{FF2B5EF4-FFF2-40B4-BE49-F238E27FC236}">
                <a16:creationId xmlns:a16="http://schemas.microsoft.com/office/drawing/2014/main" id="{A95FAF78-5E4D-AE24-E630-5EA0BEFE4904}"/>
              </a:ext>
            </a:extLst>
          </p:cNvPr>
          <p:cNvGrpSpPr/>
          <p:nvPr/>
        </p:nvGrpSpPr>
        <p:grpSpPr>
          <a:xfrm>
            <a:off x="6691667" y="4756059"/>
            <a:ext cx="1542174" cy="209489"/>
            <a:chOff x="4447559" y="2116512"/>
            <a:chExt cx="1898565" cy="257897"/>
          </a:xfrm>
        </p:grpSpPr>
        <p:pic>
          <p:nvPicPr>
            <p:cNvPr id="28" name="Picture 121">
              <a:extLst>
                <a:ext uri="{FF2B5EF4-FFF2-40B4-BE49-F238E27FC236}">
                  <a16:creationId xmlns:a16="http://schemas.microsoft.com/office/drawing/2014/main" id="{A8DA5E54-288B-5A2C-3BCA-86CAB866E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7559" y="2116512"/>
              <a:ext cx="228096" cy="22809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E6DDD2-4A0E-B19D-4DF6-977B407F4CB0}"/>
                </a:ext>
              </a:extLst>
            </p:cNvPr>
            <p:cNvSpPr txBox="1"/>
            <p:nvPr/>
          </p:nvSpPr>
          <p:spPr>
            <a:xfrm>
              <a:off x="4599564" y="2117153"/>
              <a:ext cx="1746560" cy="257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8" dirty="0">
                  <a:solidFill>
                    <a:srgbClr val="0B3F7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All</a:t>
              </a:r>
            </a:p>
          </p:txBody>
        </p:sp>
      </p:grpSp>
      <p:sp>
        <p:nvSpPr>
          <p:cNvPr id="30" name="Oval 73">
            <a:extLst>
              <a:ext uri="{FF2B5EF4-FFF2-40B4-BE49-F238E27FC236}">
                <a16:creationId xmlns:a16="http://schemas.microsoft.com/office/drawing/2014/main" id="{AAC74F0A-1FE4-91A9-62A6-54399568D3E4}"/>
              </a:ext>
            </a:extLst>
          </p:cNvPr>
          <p:cNvSpPr/>
          <p:nvPr/>
        </p:nvSpPr>
        <p:spPr>
          <a:xfrm>
            <a:off x="3126126" y="3205433"/>
            <a:ext cx="312050" cy="323294"/>
          </a:xfrm>
          <a:prstGeom prst="ellipse">
            <a:avLst/>
          </a:prstGeom>
          <a:solidFill>
            <a:srgbClr val="005386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3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B885707-B711-B6F4-B3FE-AAEF11EDF06E}"/>
              </a:ext>
            </a:extLst>
          </p:cNvPr>
          <p:cNvSpPr/>
          <p:nvPr/>
        </p:nvSpPr>
        <p:spPr>
          <a:xfrm>
            <a:off x="2207528" y="4547820"/>
            <a:ext cx="1754719" cy="26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Ins="99044" rtlCol="0" anchor="ctr">
            <a:spAutoFit/>
          </a:bodyPr>
          <a:lstStyle/>
          <a:p>
            <a:pPr marL="0" lvl="1" fontAlgn="ctr"/>
            <a:r>
              <a:rPr lang="ko-KR" altLang="en-US" sz="1137" b="1" dirty="0">
                <a:solidFill>
                  <a:srgbClr val="0B3F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문서 버전 관리</a:t>
            </a:r>
            <a:endParaRPr lang="en-US" sz="1137" b="1" dirty="0">
              <a:solidFill>
                <a:srgbClr val="0B3F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grpSp>
        <p:nvGrpSpPr>
          <p:cNvPr id="32" name="Group 119">
            <a:extLst>
              <a:ext uri="{FF2B5EF4-FFF2-40B4-BE49-F238E27FC236}">
                <a16:creationId xmlns:a16="http://schemas.microsoft.com/office/drawing/2014/main" id="{29A1642F-AC03-BEF1-F70B-A0DAB3D9A282}"/>
              </a:ext>
            </a:extLst>
          </p:cNvPr>
          <p:cNvGrpSpPr/>
          <p:nvPr/>
        </p:nvGrpSpPr>
        <p:grpSpPr>
          <a:xfrm>
            <a:off x="2313800" y="4896583"/>
            <a:ext cx="1542174" cy="209489"/>
            <a:chOff x="4447559" y="2116512"/>
            <a:chExt cx="1898565" cy="257897"/>
          </a:xfrm>
        </p:grpSpPr>
        <p:pic>
          <p:nvPicPr>
            <p:cNvPr id="33" name="Picture 121">
              <a:extLst>
                <a:ext uri="{FF2B5EF4-FFF2-40B4-BE49-F238E27FC236}">
                  <a16:creationId xmlns:a16="http://schemas.microsoft.com/office/drawing/2014/main" id="{A3FA24F7-5332-CF2A-A19F-63A31B9D5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7559" y="2116512"/>
              <a:ext cx="228096" cy="228096"/>
            </a:xfrm>
            <a:prstGeom prst="rect">
              <a:avLst/>
            </a:prstGeom>
          </p:spPr>
        </p:pic>
        <p:sp>
          <p:nvSpPr>
            <p:cNvPr id="34" name="TextBox 123">
              <a:extLst>
                <a:ext uri="{FF2B5EF4-FFF2-40B4-BE49-F238E27FC236}">
                  <a16:creationId xmlns:a16="http://schemas.microsoft.com/office/drawing/2014/main" id="{A76CF374-47F2-F87D-F0BF-77284703F78F}"/>
                </a:ext>
              </a:extLst>
            </p:cNvPr>
            <p:cNvSpPr txBox="1"/>
            <p:nvPr/>
          </p:nvSpPr>
          <p:spPr>
            <a:xfrm>
              <a:off x="4599564" y="2117153"/>
              <a:ext cx="1746560" cy="257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8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All</a:t>
              </a:r>
            </a:p>
          </p:txBody>
        </p:sp>
      </p:grpSp>
      <p:sp>
        <p:nvSpPr>
          <p:cNvPr id="35" name="Oval 73">
            <a:extLst>
              <a:ext uri="{FF2B5EF4-FFF2-40B4-BE49-F238E27FC236}">
                <a16:creationId xmlns:a16="http://schemas.microsoft.com/office/drawing/2014/main" id="{94557FAD-ED42-99FC-C043-218EAECA0FAB}"/>
              </a:ext>
            </a:extLst>
          </p:cNvPr>
          <p:cNvSpPr/>
          <p:nvPr/>
        </p:nvSpPr>
        <p:spPr>
          <a:xfrm>
            <a:off x="4067749" y="4493029"/>
            <a:ext cx="312050" cy="323294"/>
          </a:xfrm>
          <a:prstGeom prst="ellipse">
            <a:avLst/>
          </a:prstGeom>
          <a:solidFill>
            <a:srgbClr val="005386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3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36" name="Group 119">
            <a:extLst>
              <a:ext uri="{FF2B5EF4-FFF2-40B4-BE49-F238E27FC236}">
                <a16:creationId xmlns:a16="http://schemas.microsoft.com/office/drawing/2014/main" id="{4729AAB4-C01C-87B8-63F9-9865AE4E5CC5}"/>
              </a:ext>
            </a:extLst>
          </p:cNvPr>
          <p:cNvGrpSpPr/>
          <p:nvPr/>
        </p:nvGrpSpPr>
        <p:grpSpPr>
          <a:xfrm>
            <a:off x="1394955" y="3566821"/>
            <a:ext cx="1542174" cy="209489"/>
            <a:chOff x="4447559" y="2116512"/>
            <a:chExt cx="1898565" cy="257897"/>
          </a:xfrm>
        </p:grpSpPr>
        <p:pic>
          <p:nvPicPr>
            <p:cNvPr id="37" name="Picture 121">
              <a:extLst>
                <a:ext uri="{FF2B5EF4-FFF2-40B4-BE49-F238E27FC236}">
                  <a16:creationId xmlns:a16="http://schemas.microsoft.com/office/drawing/2014/main" id="{A684360F-4F47-AFDA-3DCF-B86DB7D74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7559" y="2116512"/>
              <a:ext cx="228096" cy="228096"/>
            </a:xfrm>
            <a:prstGeom prst="rect">
              <a:avLst/>
            </a:prstGeom>
          </p:spPr>
        </p:pic>
        <p:sp>
          <p:nvSpPr>
            <p:cNvPr id="38" name="TextBox 123">
              <a:extLst>
                <a:ext uri="{FF2B5EF4-FFF2-40B4-BE49-F238E27FC236}">
                  <a16:creationId xmlns:a16="http://schemas.microsoft.com/office/drawing/2014/main" id="{60D2BC8C-8672-2CF7-0E2A-D825CC121AE3}"/>
                </a:ext>
              </a:extLst>
            </p:cNvPr>
            <p:cNvSpPr txBox="1"/>
            <p:nvPr/>
          </p:nvSpPr>
          <p:spPr>
            <a:xfrm>
              <a:off x="4599564" y="2117153"/>
              <a:ext cx="1746560" cy="257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8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Review Manager</a:t>
              </a:r>
            </a:p>
          </p:txBody>
        </p:sp>
      </p:grpSp>
      <p:sp>
        <p:nvSpPr>
          <p:cNvPr id="44" name="TextBox 22">
            <a:extLst>
              <a:ext uri="{FF2B5EF4-FFF2-40B4-BE49-F238E27FC236}">
                <a16:creationId xmlns:a16="http://schemas.microsoft.com/office/drawing/2014/main" id="{34D0B464-A4C2-BD73-2958-5574738EFF4D}"/>
              </a:ext>
            </a:extLst>
          </p:cNvPr>
          <p:cNvSpPr txBox="1"/>
          <p:nvPr/>
        </p:nvSpPr>
        <p:spPr>
          <a:xfrm>
            <a:off x="3327783" y="1770790"/>
            <a:ext cx="1754719" cy="26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Ins="0" rtlCol="0" anchor="ctr">
            <a:spAutoFit/>
          </a:bodyPr>
          <a:lstStyle/>
          <a:p>
            <a:pPr marL="0" lvl="1" fontAlgn="ctr"/>
            <a:r>
              <a:rPr lang="ko-KR" altLang="en-US" sz="1137" b="1">
                <a:solidFill>
                  <a:srgbClr val="0B3F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문서 개정</a:t>
            </a:r>
            <a:endParaRPr lang="en-US" sz="1137" b="1" dirty="0">
              <a:solidFill>
                <a:srgbClr val="0B3F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Oval 73">
            <a:extLst>
              <a:ext uri="{FF2B5EF4-FFF2-40B4-BE49-F238E27FC236}">
                <a16:creationId xmlns:a16="http://schemas.microsoft.com/office/drawing/2014/main" id="{3C6D33A3-C8EA-6519-C3B1-45C10DB40E03}"/>
              </a:ext>
            </a:extLst>
          </p:cNvPr>
          <p:cNvSpPr/>
          <p:nvPr/>
        </p:nvSpPr>
        <p:spPr>
          <a:xfrm>
            <a:off x="4374849" y="2187480"/>
            <a:ext cx="312050" cy="323294"/>
          </a:xfrm>
          <a:prstGeom prst="ellipse">
            <a:avLst/>
          </a:prstGeom>
          <a:solidFill>
            <a:srgbClr val="005386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3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46" name="Group 119">
            <a:extLst>
              <a:ext uri="{FF2B5EF4-FFF2-40B4-BE49-F238E27FC236}">
                <a16:creationId xmlns:a16="http://schemas.microsoft.com/office/drawing/2014/main" id="{22C4ADB3-F70A-ADD8-F356-19A65AD51A77}"/>
              </a:ext>
            </a:extLst>
          </p:cNvPr>
          <p:cNvGrpSpPr/>
          <p:nvPr/>
        </p:nvGrpSpPr>
        <p:grpSpPr>
          <a:xfrm>
            <a:off x="3451001" y="2112613"/>
            <a:ext cx="1542174" cy="209489"/>
            <a:chOff x="4447559" y="2116512"/>
            <a:chExt cx="1898565" cy="257897"/>
          </a:xfrm>
        </p:grpSpPr>
        <p:pic>
          <p:nvPicPr>
            <p:cNvPr id="47" name="Picture 121">
              <a:extLst>
                <a:ext uri="{FF2B5EF4-FFF2-40B4-BE49-F238E27FC236}">
                  <a16:creationId xmlns:a16="http://schemas.microsoft.com/office/drawing/2014/main" id="{60C38772-6E61-639C-6435-1B232F08F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7559" y="2116512"/>
              <a:ext cx="228096" cy="228096"/>
            </a:xfrm>
            <a:prstGeom prst="rect">
              <a:avLst/>
            </a:prstGeom>
          </p:spPr>
        </p:pic>
        <p:sp>
          <p:nvSpPr>
            <p:cNvPr id="48" name="TextBox 123">
              <a:extLst>
                <a:ext uri="{FF2B5EF4-FFF2-40B4-BE49-F238E27FC236}">
                  <a16:creationId xmlns:a16="http://schemas.microsoft.com/office/drawing/2014/main" id="{8CCECB15-1A3E-4A46-4432-2A319AEC54EC}"/>
                </a:ext>
              </a:extLst>
            </p:cNvPr>
            <p:cNvSpPr txBox="1"/>
            <p:nvPr/>
          </p:nvSpPr>
          <p:spPr>
            <a:xfrm>
              <a:off x="4599564" y="2117153"/>
              <a:ext cx="1746560" cy="257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8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966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355BABF-46D8-532E-D1A8-3C86DE93E84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미리보기 </a:t>
            </a:r>
            <a:r>
              <a:rPr lang="en-US" altLang="ko-KR" dirty="0"/>
              <a:t>– Word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313898207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미리보기 </a:t>
            </a:r>
            <a:r>
              <a:rPr lang="en-US" altLang="ko-KR" dirty="0"/>
              <a:t>– PowerPoint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기타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50F27CBB-5491-AA7D-B1B0-665BB759F9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39489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dirty="0"/>
              <a:t>* Excel </a:t>
            </a:r>
            <a:r>
              <a:rPr lang="ko-KR" altLang="en-US" dirty="0"/>
              <a:t>문서는 인쇄 미리 보기의 형태로만 제공됨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미리보기 </a:t>
            </a:r>
            <a:r>
              <a:rPr lang="en-US" altLang="ko-KR" dirty="0"/>
              <a:t>– Excel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 dirty="0"/>
              <a:t>기타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F635220-E0C2-C209-0113-8100A93FF77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86461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905A2BA-0CDD-F80D-DC9A-6E654E8CD94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47908"/>
            <a:ext cx="6624638" cy="55971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북마크는 문서만을 관리하는 것이 아니라 목적에 따라 관련 있는 모든 데이터들을 모아서 참조하기 위한 용도로 사용함</a:t>
            </a:r>
            <a:r>
              <a:rPr lang="en-US" altLang="ko-KR" dirty="0"/>
              <a:t>. (Windows</a:t>
            </a:r>
            <a:r>
              <a:rPr lang="ko-KR" altLang="en-US" dirty="0"/>
              <a:t>의 </a:t>
            </a:r>
            <a:r>
              <a:rPr lang="en-US" altLang="ko-KR" dirty="0"/>
              <a:t>Folder</a:t>
            </a:r>
            <a:r>
              <a:rPr lang="ko-KR" altLang="en-US" dirty="0"/>
              <a:t>와 같은 용도로 사용됨</a:t>
            </a:r>
            <a:r>
              <a:rPr lang="en-US" altLang="ko-KR" dirty="0"/>
              <a:t>)</a:t>
            </a:r>
          </a:p>
          <a:p>
            <a:pPr marL="228600" indent="-228600">
              <a:buFont typeface="+mj-lt"/>
              <a:buAutoNum type="arabicPeriod"/>
            </a:pP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Compass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 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“book” </a:t>
            </a:r>
            <a:r>
              <a:rPr lang="ko-KR" altLang="en-US" dirty="0"/>
              <a:t>입력 후 </a:t>
            </a:r>
            <a:r>
              <a:rPr lang="en-US" altLang="ko-KR" dirty="0"/>
              <a:t>Enter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Bookmark Editor </a:t>
            </a:r>
            <a:r>
              <a:rPr lang="ko-KR" altLang="en-US" dirty="0"/>
              <a:t>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Bookmark Editor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(Bookmark Editor)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4F3F3F9-DEF8-E420-D564-7E55F54CA0FC}"/>
              </a:ext>
            </a:extLst>
          </p:cNvPr>
          <p:cNvSpPr/>
          <p:nvPr/>
        </p:nvSpPr>
        <p:spPr>
          <a:xfrm>
            <a:off x="376018" y="1443582"/>
            <a:ext cx="624801" cy="624801"/>
          </a:xfrm>
          <a:prstGeom prst="ellipse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9C0AF2-50DC-180A-C203-2E42DAD2BCBA}"/>
              </a:ext>
            </a:extLst>
          </p:cNvPr>
          <p:cNvSpPr/>
          <p:nvPr/>
        </p:nvSpPr>
        <p:spPr>
          <a:xfrm>
            <a:off x="2203595" y="2151906"/>
            <a:ext cx="261847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ECB7938-F5EB-A079-B350-BDDF5737008F}"/>
              </a:ext>
            </a:extLst>
          </p:cNvPr>
          <p:cNvSpPr/>
          <p:nvPr/>
        </p:nvSpPr>
        <p:spPr>
          <a:xfrm>
            <a:off x="252636" y="2433981"/>
            <a:ext cx="792088" cy="26184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0D545B1-44CB-B6B5-429E-3ED69603D2B6}"/>
              </a:ext>
            </a:extLst>
          </p:cNvPr>
          <p:cNvSpPr/>
          <p:nvPr/>
        </p:nvSpPr>
        <p:spPr>
          <a:xfrm>
            <a:off x="256743" y="3812993"/>
            <a:ext cx="538956" cy="60210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C9A3EA9-AF5E-7B63-C76C-B65599A6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963" y="2267819"/>
            <a:ext cx="202235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실행 단추: 돌아가기 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3304B2AC-82CF-7118-A88A-90EB87280781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4248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420C3E5E-1B5E-9501-2D1F-52BEFAB4F60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28389"/>
          <a:stretch/>
        </p:blipFill>
        <p:spPr>
          <a:xfrm>
            <a:off x="200025" y="2436910"/>
            <a:ext cx="6624638" cy="4008157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아이콘에 따른 구분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   </a:t>
            </a:r>
            <a:r>
              <a:rPr lang="en-US" altLang="ko-KR" dirty="0"/>
              <a:t>: </a:t>
            </a:r>
            <a:r>
              <a:rPr lang="ko-KR" altLang="en-US" dirty="0"/>
              <a:t>북마크 루트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최상위 북마크로</a:t>
            </a:r>
            <a:r>
              <a:rPr lang="en-US" altLang="ko-KR" dirty="0"/>
              <a:t>, </a:t>
            </a:r>
            <a:r>
              <a:rPr lang="ko-KR" altLang="en-US" dirty="0"/>
              <a:t>하위에는 북마크만 가질 수 있음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   : </a:t>
            </a:r>
            <a:r>
              <a:rPr lang="ko-KR" altLang="en-US" dirty="0"/>
              <a:t>북마크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윈도우의 폴더를 의미하며 플랫폼 내의 데이터들의 즐겨 찾기를 모아 놓는 공간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    </a:t>
            </a:r>
            <a:r>
              <a:rPr lang="ko-KR" altLang="en-US" dirty="0"/>
              <a:t>       </a:t>
            </a:r>
            <a:r>
              <a:rPr lang="en-US" altLang="ko-KR" dirty="0"/>
              <a:t>:</a:t>
            </a:r>
            <a:r>
              <a:rPr lang="ko-KR" altLang="en-US" dirty="0"/>
              <a:t> 문서 데이터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북마크 루트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생성된 북마크의 이름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북마크 생성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(Bookmark Editor)</a:t>
            </a:r>
            <a:endParaRPr lang="ko-KR" altLang="en-US" dirty="0"/>
          </a:p>
        </p:txBody>
      </p:sp>
      <p:sp>
        <p:nvSpPr>
          <p:cNvPr id="3" name="실행 단추: 돌아가기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D9695CE-C10A-DB5A-6F4C-743AEA9A1A84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C555D31-83D9-B4FE-037D-F652CB5F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446" y="1124744"/>
            <a:ext cx="133478" cy="144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67B534-D5FC-88AC-034A-4FD6312E4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447" y="1700808"/>
            <a:ext cx="133478" cy="151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AE2BAC-DBD9-FA6C-0CAC-2A1462BE2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46" y="2428965"/>
            <a:ext cx="133478" cy="1493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2B1A4D4-C012-8E3A-0F4E-4101E2018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8470" y="2436910"/>
            <a:ext cx="133478" cy="1334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D3B92A-AABD-05A4-C0CB-B65AEE9A5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151" y="2420888"/>
            <a:ext cx="153866" cy="1574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F3478E6-0514-4A72-9F3E-7192290F2405}"/>
              </a:ext>
            </a:extLst>
          </p:cNvPr>
          <p:cNvSpPr/>
          <p:nvPr/>
        </p:nvSpPr>
        <p:spPr>
          <a:xfrm>
            <a:off x="343694" y="2924944"/>
            <a:ext cx="1728192" cy="26184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670A3A8-CBF6-FA50-016C-DF30C76054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1508"/>
          <a:stretch/>
        </p:blipFill>
        <p:spPr>
          <a:xfrm>
            <a:off x="197136" y="836613"/>
            <a:ext cx="6647772" cy="1600297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F53D440-56FC-59D4-EFDF-D15F059B610D}"/>
              </a:ext>
            </a:extLst>
          </p:cNvPr>
          <p:cNvSpPr/>
          <p:nvPr/>
        </p:nvSpPr>
        <p:spPr>
          <a:xfrm>
            <a:off x="4820765" y="2237763"/>
            <a:ext cx="242265" cy="26184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5911956-6B9A-3CDF-7F01-E843ACE5AFFE}"/>
              </a:ext>
            </a:extLst>
          </p:cNvPr>
          <p:cNvSpPr/>
          <p:nvPr/>
        </p:nvSpPr>
        <p:spPr>
          <a:xfrm>
            <a:off x="2287910" y="2663097"/>
            <a:ext cx="504056" cy="26184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291CBD4-E1C2-1D96-3419-5BACF8937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3759" y="3111051"/>
            <a:ext cx="171450" cy="1905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27265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생성한 북마크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기존 항목 추가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검색어 입력 후 검색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필요한 데이터 체크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확인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기존 항목 추가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(Bookmark Editor)</a:t>
            </a:r>
            <a:endParaRPr lang="ko-KR" altLang="en-US" dirty="0"/>
          </a:p>
        </p:txBody>
      </p:sp>
      <p:sp>
        <p:nvSpPr>
          <p:cNvPr id="3" name="실행 단추: 돌아가기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D9695CE-C10A-DB5A-6F4C-743AEA9A1A84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내용 개체 틀 24">
            <a:extLst>
              <a:ext uri="{FF2B5EF4-FFF2-40B4-BE49-F238E27FC236}">
                <a16:creationId xmlns:a16="http://schemas.microsoft.com/office/drawing/2014/main" id="{F02AB8BE-162A-E3CC-0106-38482C88876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47908"/>
            <a:ext cx="6624638" cy="55971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F038AFD-09FE-B8E2-3A14-8B84E1D3C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01"/>
          <a:stretch/>
        </p:blipFill>
        <p:spPr>
          <a:xfrm>
            <a:off x="4808151" y="3212438"/>
            <a:ext cx="4176539" cy="29500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CD4821-87BE-04B0-92FD-6F0FC2E7966D}"/>
              </a:ext>
            </a:extLst>
          </p:cNvPr>
          <p:cNvSpPr/>
          <p:nvPr/>
        </p:nvSpPr>
        <p:spPr>
          <a:xfrm>
            <a:off x="343694" y="3151998"/>
            <a:ext cx="1728192" cy="26184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DB42B1F-CECF-38FF-0208-391E6C17AD58}"/>
              </a:ext>
            </a:extLst>
          </p:cNvPr>
          <p:cNvSpPr/>
          <p:nvPr/>
        </p:nvSpPr>
        <p:spPr>
          <a:xfrm>
            <a:off x="3800078" y="4431561"/>
            <a:ext cx="837114" cy="288032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309DB2E-8295-114C-30E7-83F094714A74}"/>
              </a:ext>
            </a:extLst>
          </p:cNvPr>
          <p:cNvSpPr/>
          <p:nvPr/>
        </p:nvSpPr>
        <p:spPr>
          <a:xfrm>
            <a:off x="2674934" y="2772908"/>
            <a:ext cx="1773216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7070BD1-3A1A-4398-9A64-4FC85BDEB47A}"/>
              </a:ext>
            </a:extLst>
          </p:cNvPr>
          <p:cNvSpPr/>
          <p:nvPr/>
        </p:nvSpPr>
        <p:spPr>
          <a:xfrm>
            <a:off x="6341176" y="4611580"/>
            <a:ext cx="2499462" cy="617619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0E83B61-B4D6-4A84-1166-490029956CDF}"/>
              </a:ext>
            </a:extLst>
          </p:cNvPr>
          <p:cNvSpPr/>
          <p:nvPr/>
        </p:nvSpPr>
        <p:spPr>
          <a:xfrm>
            <a:off x="8259241" y="5949280"/>
            <a:ext cx="411230" cy="184867"/>
          </a:xfrm>
          <a:prstGeom prst="roundRect">
            <a:avLst>
              <a:gd name="adj" fmla="val 16071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5046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탐색기창에서 업로드할 폴더 지정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업로드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지정한 폴더의 내용 분석 후 알림 메시지 출력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예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완료된 결과 확인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업로드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(Bookmark Editor)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CD4821-87BE-04B0-92FD-6F0FC2E7966D}"/>
              </a:ext>
            </a:extLst>
          </p:cNvPr>
          <p:cNvSpPr/>
          <p:nvPr/>
        </p:nvSpPr>
        <p:spPr>
          <a:xfrm>
            <a:off x="343694" y="3151998"/>
            <a:ext cx="1728192" cy="26184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1609515-6A9B-8EDD-E8C0-1F42B86B39A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47908"/>
            <a:ext cx="6624638" cy="55971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8F334B-F931-189C-8EEE-5C7D0C991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90" y="3282921"/>
            <a:ext cx="4033317" cy="2528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809548-BD6B-AA92-4AF0-793BCB041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275" y="2456613"/>
            <a:ext cx="2736056" cy="13695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B68E0F2-034A-832F-20F7-2FF07391CF6C}"/>
              </a:ext>
            </a:extLst>
          </p:cNvPr>
          <p:cNvSpPr/>
          <p:nvPr/>
        </p:nvSpPr>
        <p:spPr>
          <a:xfrm>
            <a:off x="2647952" y="2231624"/>
            <a:ext cx="288030" cy="238043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85245F7-B6EC-01C7-B52D-09FD9B44461A}"/>
              </a:ext>
            </a:extLst>
          </p:cNvPr>
          <p:cNvSpPr/>
          <p:nvPr/>
        </p:nvSpPr>
        <p:spPr>
          <a:xfrm>
            <a:off x="2863974" y="3879726"/>
            <a:ext cx="1008112" cy="162586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4B71580-92DA-DF3B-231C-53B6B927296B}"/>
              </a:ext>
            </a:extLst>
          </p:cNvPr>
          <p:cNvSpPr/>
          <p:nvPr/>
        </p:nvSpPr>
        <p:spPr>
          <a:xfrm>
            <a:off x="5198398" y="5616792"/>
            <a:ext cx="517321" cy="162586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29FE545-ABAB-A483-4D61-D48F426F2EA9}"/>
              </a:ext>
            </a:extLst>
          </p:cNvPr>
          <p:cNvSpPr/>
          <p:nvPr/>
        </p:nvSpPr>
        <p:spPr>
          <a:xfrm>
            <a:off x="3868364" y="1894252"/>
            <a:ext cx="555403" cy="23896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F1FD89-9E3E-67DF-1909-164C96545135}"/>
              </a:ext>
            </a:extLst>
          </p:cNvPr>
          <p:cNvSpPr/>
          <p:nvPr/>
        </p:nvSpPr>
        <p:spPr>
          <a:xfrm>
            <a:off x="8840638" y="3531019"/>
            <a:ext cx="555403" cy="23896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612BD5-B7FE-85AF-4F6B-59723C675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275" y="4098541"/>
            <a:ext cx="2741114" cy="2066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8F0ACA2-D4CA-ECB7-ACAC-3EE1EA47C222}"/>
              </a:ext>
            </a:extLst>
          </p:cNvPr>
          <p:cNvSpPr/>
          <p:nvPr/>
        </p:nvSpPr>
        <p:spPr>
          <a:xfrm>
            <a:off x="6991850" y="4115836"/>
            <a:ext cx="2712879" cy="2049468"/>
          </a:xfrm>
          <a:prstGeom prst="roundRect">
            <a:avLst>
              <a:gd name="adj" fmla="val 4964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93B6C3-D099-E105-4381-A9A06D7A3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454" y="873826"/>
            <a:ext cx="190500" cy="1952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317907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북마크에서 관리하는 데이터를 권한이 없는 사용자에게 조회</a:t>
            </a:r>
            <a:r>
              <a:rPr lang="en-US" altLang="ko-KR" dirty="0"/>
              <a:t>/</a:t>
            </a:r>
            <a:r>
              <a:rPr lang="ko-KR" altLang="en-US" dirty="0"/>
              <a:t>편집 권한을 부여할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 부여 대상은</a:t>
            </a:r>
            <a:r>
              <a:rPr lang="en-US" altLang="ko-KR" dirty="0"/>
              <a:t>, </a:t>
            </a:r>
            <a:r>
              <a:rPr lang="ko-KR" altLang="en-US" dirty="0"/>
              <a:t>북마크 루트를 제외한 북마크</a:t>
            </a:r>
            <a:r>
              <a:rPr lang="en-US" altLang="ko-KR" dirty="0"/>
              <a:t>, </a:t>
            </a:r>
            <a:r>
              <a:rPr lang="ko-KR" altLang="en-US" dirty="0"/>
              <a:t>데이터에 권한을 부여할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공유하려는 대상 선택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사용자에게 부여할 권한과 해당하는 사용자를 지정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보기 가능 </a:t>
            </a:r>
            <a:r>
              <a:rPr lang="en-US" altLang="ko-KR" dirty="0"/>
              <a:t>: </a:t>
            </a:r>
            <a:r>
              <a:rPr lang="ko-KR" altLang="en-US" dirty="0"/>
              <a:t>최소 권한</a:t>
            </a:r>
            <a:r>
              <a:rPr lang="ko-KR" altLang="en-US" b="0" dirty="0"/>
              <a:t>으로 데이터를 조회하고 간단한 속성만 확인 가능</a:t>
            </a:r>
            <a:endParaRPr lang="en-US" altLang="ko-KR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읽기 가능 </a:t>
            </a:r>
            <a:r>
              <a:rPr lang="en-US" altLang="ko-KR" dirty="0"/>
              <a:t>: </a:t>
            </a:r>
            <a:r>
              <a:rPr lang="ko-KR" altLang="en-US" dirty="0"/>
              <a:t>보기 가능 권한 </a:t>
            </a:r>
            <a:r>
              <a:rPr lang="en-US" altLang="ko-KR" dirty="0"/>
              <a:t>+</a:t>
            </a:r>
            <a:r>
              <a:rPr lang="en-US" altLang="ko-KR" b="0" dirty="0"/>
              <a:t> </a:t>
            </a:r>
            <a:r>
              <a:rPr lang="ko-KR" altLang="en-US" b="0" dirty="0"/>
              <a:t>데이터를 </a:t>
            </a:r>
            <a:r>
              <a:rPr lang="en-US" altLang="ko-KR" b="0" dirty="0"/>
              <a:t>“</a:t>
            </a:r>
            <a:r>
              <a:rPr lang="ko-KR" altLang="en-US" b="0" dirty="0"/>
              <a:t>열기</a:t>
            </a:r>
            <a:r>
              <a:rPr lang="en-US" altLang="ko-KR" b="0" dirty="0"/>
              <a:t>“ </a:t>
            </a:r>
            <a:r>
              <a:rPr lang="ko-KR" altLang="en-US" b="0" dirty="0"/>
              <a:t>하여 세부 메뉴들도 탐색 가능</a:t>
            </a:r>
            <a:endParaRPr lang="en-US" altLang="ko-KR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관리 가능 </a:t>
            </a:r>
            <a:r>
              <a:rPr lang="en-US" altLang="ko-KR" dirty="0"/>
              <a:t>: </a:t>
            </a:r>
            <a:r>
              <a:rPr lang="ko-KR" altLang="en-US" dirty="0"/>
              <a:t>편집할 수 있음 권한 </a:t>
            </a:r>
            <a:r>
              <a:rPr lang="en-US" altLang="ko-KR" dirty="0"/>
              <a:t>+</a:t>
            </a:r>
            <a:r>
              <a:rPr lang="en-US" altLang="ko-KR" b="0" dirty="0"/>
              <a:t> </a:t>
            </a:r>
            <a:r>
              <a:rPr lang="ko-KR" altLang="en-US" b="0" dirty="0"/>
              <a:t>데이터에 대한 다른 사용자의 접근 권한 설정 기능이 가능</a:t>
            </a:r>
            <a:endParaRPr lang="en-US" altLang="ko-KR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편집할 수 있음 </a:t>
            </a:r>
            <a:r>
              <a:rPr lang="en-US" altLang="ko-KR" dirty="0"/>
              <a:t>: </a:t>
            </a:r>
            <a:r>
              <a:rPr lang="ko-KR" altLang="en-US" dirty="0"/>
              <a:t>읽기 가능 권한 </a:t>
            </a:r>
            <a:r>
              <a:rPr lang="en-US" altLang="ko-KR" dirty="0"/>
              <a:t>+</a:t>
            </a:r>
            <a:r>
              <a:rPr lang="en-US" altLang="ko-KR" b="0" dirty="0"/>
              <a:t> </a:t>
            </a:r>
            <a:r>
              <a:rPr lang="ko-KR" altLang="en-US" b="0" dirty="0"/>
              <a:t>데이터의 속성 수정</a:t>
            </a:r>
            <a:r>
              <a:rPr lang="en-US" altLang="ko-KR" b="0" dirty="0"/>
              <a:t>, </a:t>
            </a:r>
            <a:r>
              <a:rPr lang="ko-KR" altLang="en-US" b="0" dirty="0"/>
              <a:t>데이터 잠금 설정 등 대부분의 편집이 가능</a:t>
            </a:r>
            <a:endParaRPr lang="en-US" altLang="ko-KR" b="0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dirty="0"/>
              <a:t>공유 클릭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공유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(Bookmark Editor)</a:t>
            </a:r>
            <a:endParaRPr lang="ko-KR" altLang="en-US" dirty="0"/>
          </a:p>
        </p:txBody>
      </p:sp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51CF1E45-8A6D-E6A9-3785-2775ACBC4C2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9410" y="839788"/>
            <a:ext cx="6605868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75969F8-8754-129E-8EDC-061CAFF6F956}"/>
              </a:ext>
            </a:extLst>
          </p:cNvPr>
          <p:cNvSpPr/>
          <p:nvPr/>
        </p:nvSpPr>
        <p:spPr>
          <a:xfrm>
            <a:off x="2117151" y="2690814"/>
            <a:ext cx="4563248" cy="2341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79DE645-31F2-0DDD-0331-19DF9AF2E027}"/>
              </a:ext>
            </a:extLst>
          </p:cNvPr>
          <p:cNvSpPr/>
          <p:nvPr/>
        </p:nvSpPr>
        <p:spPr>
          <a:xfrm>
            <a:off x="4052074" y="2252753"/>
            <a:ext cx="206620" cy="212845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EB2AA0C-6AD0-7A46-5C64-183B1B7E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454" y="2465598"/>
            <a:ext cx="200025" cy="2105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672DA85-1535-96CD-3F91-4710C4E94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760" y="3144162"/>
            <a:ext cx="3838575" cy="26146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64FB8B9-5D54-2774-C09D-1B88B12B15C4}"/>
              </a:ext>
            </a:extLst>
          </p:cNvPr>
          <p:cNvSpPr/>
          <p:nvPr/>
        </p:nvSpPr>
        <p:spPr>
          <a:xfrm>
            <a:off x="1717913" y="3608220"/>
            <a:ext cx="3442573" cy="1584885"/>
          </a:xfrm>
          <a:prstGeom prst="roundRect">
            <a:avLst>
              <a:gd name="adj" fmla="val 5647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FE3F910-091C-FFF3-5D7C-94689FDBF4C4}"/>
              </a:ext>
            </a:extLst>
          </p:cNvPr>
          <p:cNvSpPr/>
          <p:nvPr/>
        </p:nvSpPr>
        <p:spPr>
          <a:xfrm>
            <a:off x="4160118" y="5372910"/>
            <a:ext cx="634261" cy="319585"/>
          </a:xfrm>
          <a:prstGeom prst="roundRect">
            <a:avLst>
              <a:gd name="adj" fmla="val 5647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62383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주요 기능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(Bookmark Editor)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6A460-F75C-7ABA-29B4-D78324B256F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업로드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로컬 </a:t>
            </a:r>
            <a:r>
              <a:rPr lang="en-US" altLang="ko-KR" b="0" dirty="0"/>
              <a:t>PC</a:t>
            </a:r>
            <a:r>
              <a:rPr lang="ko-KR" altLang="en-US" b="0" dirty="0"/>
              <a:t>의 파일을 업로드</a:t>
            </a:r>
            <a:endParaRPr lang="en-US" altLang="ko-KR" b="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업데이트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선택한 문서를 로컬 </a:t>
            </a:r>
            <a:r>
              <a:rPr lang="en-US" altLang="ko-KR" b="0" dirty="0"/>
              <a:t>PC</a:t>
            </a:r>
            <a:r>
              <a:rPr lang="ko-KR" altLang="en-US" b="0" dirty="0"/>
              <a:t>의 파일로 업데이트 </a:t>
            </a:r>
            <a:r>
              <a:rPr lang="en-US" altLang="ko-KR" b="0" dirty="0"/>
              <a:t>(</a:t>
            </a:r>
            <a:r>
              <a:rPr lang="ko-KR" altLang="en-US" b="0" dirty="0"/>
              <a:t>체크인 참조     </a:t>
            </a:r>
            <a:r>
              <a:rPr lang="en-US" altLang="ko-KR" b="0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  대치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선택한 데이터를 다른 리비전의 데이터로 대치 </a:t>
            </a:r>
            <a:r>
              <a:rPr lang="en-US" altLang="ko-KR" b="0" dirty="0"/>
              <a:t>(Replace)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 복사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선택한 데이터를 복사</a:t>
            </a:r>
            <a:r>
              <a:rPr lang="en-US" altLang="ko-KR" b="0" dirty="0"/>
              <a:t>. </a:t>
            </a:r>
            <a:r>
              <a:rPr lang="ko-KR" altLang="en-US" b="0" dirty="0"/>
              <a:t>복사한 이후에는 마우스 </a:t>
            </a:r>
            <a:r>
              <a:rPr lang="ko-KR" altLang="en-US" b="0" dirty="0" err="1"/>
              <a:t>우클릭을</a:t>
            </a:r>
            <a:r>
              <a:rPr lang="ko-KR" altLang="en-US" b="0" dirty="0"/>
              <a:t> 하면 붙여넣기가 활성화됨</a:t>
            </a:r>
            <a:r>
              <a:rPr lang="en-US" altLang="ko-KR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 잘라내기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선택한 데이터를 현재 북마크에서 잘라내고 </a:t>
            </a:r>
            <a:r>
              <a:rPr lang="ko-KR" altLang="en-US" b="0" dirty="0" err="1"/>
              <a:t>붙여넣기한</a:t>
            </a:r>
            <a:r>
              <a:rPr lang="ko-KR" altLang="en-US" b="0" dirty="0"/>
              <a:t> 북마크로 이동시킴</a:t>
            </a:r>
            <a:r>
              <a:rPr lang="en-US" altLang="ko-KR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 성숙도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 </a:t>
            </a:r>
            <a:r>
              <a:rPr lang="ko-KR" altLang="en-US" dirty="0" err="1"/>
              <a:t>리비전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 새 </a:t>
            </a:r>
            <a:r>
              <a:rPr lang="ko-KR" altLang="en-US" dirty="0" err="1"/>
              <a:t>리비전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 복제</a:t>
            </a:r>
            <a:endParaRPr lang="en-US" altLang="ko-KR" dirty="0"/>
          </a:p>
          <a:p>
            <a:r>
              <a:rPr lang="en-US" altLang="ko-KR" dirty="0"/>
              <a:t>9-1. </a:t>
            </a:r>
            <a:r>
              <a:rPr lang="ko-KR" altLang="en-US" dirty="0"/>
              <a:t>원본 파일과의 구분을 위해 접두사 추가</a:t>
            </a:r>
            <a:endParaRPr lang="en-US" altLang="ko-KR" dirty="0"/>
          </a:p>
          <a:p>
            <a:r>
              <a:rPr lang="en-US" altLang="ko-KR" dirty="0"/>
              <a:t>9-2. </a:t>
            </a:r>
            <a:r>
              <a:rPr lang="ko-KR" altLang="en-US" dirty="0"/>
              <a:t>복제 클릭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FBC5F2D-C865-BBE8-EF8E-FFAA33B7DA5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47908"/>
            <a:ext cx="6624638" cy="55971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E5D41E-F522-63A8-ABC7-B1C2241994D4}"/>
              </a:ext>
            </a:extLst>
          </p:cNvPr>
          <p:cNvSpPr/>
          <p:nvPr/>
        </p:nvSpPr>
        <p:spPr>
          <a:xfrm>
            <a:off x="1867251" y="2278478"/>
            <a:ext cx="189052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B2EC6AE-FD91-ED09-F210-28E4474B26C7}"/>
              </a:ext>
            </a:extLst>
          </p:cNvPr>
          <p:cNvSpPr/>
          <p:nvPr/>
        </p:nvSpPr>
        <p:spPr>
          <a:xfrm>
            <a:off x="2075353" y="2278478"/>
            <a:ext cx="189052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1001D2-EBAD-2588-4DCB-E9C6DB38EE33}"/>
              </a:ext>
            </a:extLst>
          </p:cNvPr>
          <p:cNvSpPr/>
          <p:nvPr/>
        </p:nvSpPr>
        <p:spPr>
          <a:xfrm>
            <a:off x="2437259" y="2278478"/>
            <a:ext cx="189052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7EC188F-0287-1DDE-8554-E98FC1E11FA5}"/>
              </a:ext>
            </a:extLst>
          </p:cNvPr>
          <p:cNvSpPr/>
          <p:nvPr/>
        </p:nvSpPr>
        <p:spPr>
          <a:xfrm>
            <a:off x="2688545" y="2278478"/>
            <a:ext cx="189052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194219-29DC-8D9F-1CE5-10AF7D14E62B}"/>
              </a:ext>
            </a:extLst>
          </p:cNvPr>
          <p:cNvSpPr/>
          <p:nvPr/>
        </p:nvSpPr>
        <p:spPr>
          <a:xfrm>
            <a:off x="2887122" y="2278478"/>
            <a:ext cx="189052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9EB11D8-97B7-865B-9375-95941C4877A0}"/>
              </a:ext>
            </a:extLst>
          </p:cNvPr>
          <p:cNvSpPr/>
          <p:nvPr/>
        </p:nvSpPr>
        <p:spPr>
          <a:xfrm>
            <a:off x="3102105" y="2278478"/>
            <a:ext cx="156241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9144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80B4995-EF39-F57A-B6E1-4F77C56C1E60}"/>
              </a:ext>
            </a:extLst>
          </p:cNvPr>
          <p:cNvSpPr/>
          <p:nvPr/>
        </p:nvSpPr>
        <p:spPr>
          <a:xfrm>
            <a:off x="3266746" y="2278478"/>
            <a:ext cx="156241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9144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7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B9DED65-D81A-98F6-53C1-B961C75DA6A9}"/>
              </a:ext>
            </a:extLst>
          </p:cNvPr>
          <p:cNvSpPr/>
          <p:nvPr/>
        </p:nvSpPr>
        <p:spPr>
          <a:xfrm>
            <a:off x="3436468" y="2278478"/>
            <a:ext cx="156241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9144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8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150A487-3345-2777-A88D-39EFCD1D6A44}"/>
              </a:ext>
            </a:extLst>
          </p:cNvPr>
          <p:cNvSpPr/>
          <p:nvPr/>
        </p:nvSpPr>
        <p:spPr>
          <a:xfrm>
            <a:off x="3638208" y="2278478"/>
            <a:ext cx="171865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9144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9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FC6AF11-3BD4-D8C6-47A9-9FBDF3BCD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746" y="880675"/>
            <a:ext cx="180975" cy="1809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A12A2A8-430D-C343-173E-F53973896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746" y="1297343"/>
            <a:ext cx="185615" cy="1809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실행 단추: 앞으로 또는 다음으로 이동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6966663-5A9B-DF60-8B40-F6506F1817C7}"/>
              </a:ext>
            </a:extLst>
          </p:cNvPr>
          <p:cNvSpPr/>
          <p:nvPr/>
        </p:nvSpPr>
        <p:spPr>
          <a:xfrm>
            <a:off x="8668047" y="1666900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91EA285-57E8-7677-9637-9965417FE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746" y="1853225"/>
            <a:ext cx="247650" cy="1714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FFED242-77E2-948B-8F75-A6B98CC7A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745" y="2441531"/>
            <a:ext cx="180975" cy="1952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A61B8EA-F232-E26E-A1A5-E5184269F0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4810" y="3237298"/>
            <a:ext cx="190488" cy="1672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085DAAC-009D-4288-FE0A-2789B45A41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0673" y="3983619"/>
            <a:ext cx="177047" cy="1812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실행 단추: 앞으로 또는 다음으로 이동 5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721849A-AFDF-32EC-2E65-BA1B6C3C2902}"/>
              </a:ext>
            </a:extLst>
          </p:cNvPr>
          <p:cNvSpPr/>
          <p:nvPr/>
        </p:nvSpPr>
        <p:spPr>
          <a:xfrm>
            <a:off x="7991438" y="4021719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2EE045-E4D8-A827-6E8D-E3F09795A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4810" y="4209376"/>
            <a:ext cx="179762" cy="1755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실행 단추: 앞으로 또는 다음으로 이동 6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EB76B31-1469-D35A-F9F5-106A166D4D83}"/>
              </a:ext>
            </a:extLst>
          </p:cNvPr>
          <p:cNvSpPr/>
          <p:nvPr/>
        </p:nvSpPr>
        <p:spPr>
          <a:xfrm>
            <a:off x="7991438" y="4240941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4BAD29-5E03-65A1-6E11-E799EA3316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4810" y="4424033"/>
            <a:ext cx="177047" cy="1770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실행 단추: 앞으로 또는 다음으로 이동 9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8EDC705E-A128-3CA5-AD47-331F4065262C}"/>
              </a:ext>
            </a:extLst>
          </p:cNvPr>
          <p:cNvSpPr/>
          <p:nvPr/>
        </p:nvSpPr>
        <p:spPr>
          <a:xfrm>
            <a:off x="8194975" y="4435844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E8E494-DBC1-1009-B3B5-E23802EA6F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4810" y="4640156"/>
            <a:ext cx="171401" cy="1755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5C7495-4815-5F84-AC3D-D9DE6562FF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7385" y="3547478"/>
            <a:ext cx="4144902" cy="1919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12AFDF-E6E9-9A38-F7A9-638B4821F1CE}"/>
              </a:ext>
            </a:extLst>
          </p:cNvPr>
          <p:cNvSpPr/>
          <p:nvPr/>
        </p:nvSpPr>
        <p:spPr>
          <a:xfrm>
            <a:off x="3180813" y="3950332"/>
            <a:ext cx="1195329" cy="214549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9144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9-1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86DFD4-D7F0-C8EB-BEAB-0F1C343A2EAF}"/>
              </a:ext>
            </a:extLst>
          </p:cNvPr>
          <p:cNvSpPr/>
          <p:nvPr/>
        </p:nvSpPr>
        <p:spPr>
          <a:xfrm>
            <a:off x="4304134" y="5013063"/>
            <a:ext cx="669672" cy="360153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9144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9-2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8000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내용 개체 틀 37">
            <a:extLst>
              <a:ext uri="{FF2B5EF4-FFF2-40B4-BE49-F238E27FC236}">
                <a16:creationId xmlns:a16="http://schemas.microsoft.com/office/drawing/2014/main" id="{EBCFB107-8852-55C7-B415-47626F5A574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53709"/>
            <a:ext cx="6624638" cy="55855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주요 기능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(Bookmark Editor)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6A460-F75C-7ABA-29B4-D78324B256F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구조 비교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0" dirty="0"/>
              <a:t>3D </a:t>
            </a:r>
            <a:r>
              <a:rPr lang="ko-KR" altLang="en-US" b="0" dirty="0"/>
              <a:t>형상의 경우 구조와 형상을 비교할 수 있음</a:t>
            </a:r>
            <a:r>
              <a:rPr lang="en-US" altLang="ko-KR" b="0" dirty="0"/>
              <a:t>. </a:t>
            </a:r>
            <a:r>
              <a:rPr lang="ko-KR" altLang="en-US" b="0" dirty="0"/>
              <a:t>그 외의 데이터는 속성 정보 비교 가능</a:t>
            </a:r>
            <a:r>
              <a:rPr lang="en-US" altLang="ko-KR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링크 복사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현재 북마크의 위치로 바로 이동할 수 있는 링크가 생성됨</a:t>
            </a:r>
            <a:r>
              <a:rPr lang="en-US" altLang="ko-KR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이동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현재 데이터를 다른 작업 공간이나 다른 조직의 데이터로 이관</a:t>
            </a:r>
            <a:r>
              <a:rPr lang="en-US" altLang="ko-KR" b="0" dirty="0"/>
              <a:t>,</a:t>
            </a:r>
            <a:r>
              <a:rPr lang="ko-KR" altLang="en-US" b="0" dirty="0"/>
              <a:t> 소유자 변경 기능 제공</a:t>
            </a:r>
            <a:r>
              <a:rPr lang="en-US" altLang="ko-KR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소유자 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0" dirty="0"/>
              <a:t>3.</a:t>
            </a:r>
            <a:r>
              <a:rPr lang="ko-KR" altLang="en-US" b="0" dirty="0"/>
              <a:t> 이동 기능의 소유자 변경 기능과 동일</a:t>
            </a:r>
            <a:endParaRPr lang="en-US" altLang="ko-KR" b="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다운로드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선택된 데이터에 </a:t>
            </a:r>
            <a:r>
              <a:rPr lang="ko-KR" altLang="en-US" b="0" dirty="0" err="1"/>
              <a:t>업로드되어</a:t>
            </a:r>
            <a:r>
              <a:rPr lang="ko-KR" altLang="en-US" b="0" dirty="0"/>
              <a:t> 있는 파일을 다운로드</a:t>
            </a:r>
            <a:endParaRPr lang="en-US" altLang="ko-KR" b="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관계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선택된 데이터와 연결되어 있는 다른 데이터들 조회 기능</a:t>
            </a:r>
            <a:endParaRPr lang="en-US" altLang="ko-KR" b="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속성 편집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선택된 데이터의 속성을 수정</a:t>
            </a:r>
            <a:endParaRPr lang="en-US" altLang="ko-KR" b="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제거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현재 북마크에서 선택된 데이터를 제거함</a:t>
            </a:r>
            <a:r>
              <a:rPr lang="en-US" altLang="ko-KR" b="0" dirty="0"/>
              <a:t>. (</a:t>
            </a:r>
            <a:r>
              <a:rPr lang="ko-KR" altLang="en-US" b="0" dirty="0"/>
              <a:t>연결만 끊어지고 데이터 자체는 </a:t>
            </a:r>
            <a:r>
              <a:rPr lang="en-US" altLang="ko-KR" b="0" dirty="0"/>
              <a:t>DB</a:t>
            </a:r>
            <a:r>
              <a:rPr lang="ko-KR" altLang="en-US" b="0" dirty="0"/>
              <a:t>에 존재함</a:t>
            </a:r>
            <a:r>
              <a:rPr lang="en-US" altLang="ko-KR" b="0" dirty="0"/>
              <a:t>.)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삭제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데이터를 </a:t>
            </a:r>
            <a:r>
              <a:rPr lang="en-US" altLang="ko-KR" b="0" dirty="0"/>
              <a:t>DB</a:t>
            </a:r>
            <a:r>
              <a:rPr lang="ko-KR" altLang="en-US" b="0" dirty="0"/>
              <a:t>에서 완전히 삭제함</a:t>
            </a:r>
            <a:r>
              <a:rPr lang="en-US" altLang="ko-KR" b="0" dirty="0"/>
              <a:t>. </a:t>
            </a:r>
            <a:endParaRPr lang="ko-KR" altLang="en-US" b="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F061246-1C68-E16E-7E6F-D3152ADC8100}"/>
              </a:ext>
            </a:extLst>
          </p:cNvPr>
          <p:cNvSpPr/>
          <p:nvPr/>
        </p:nvSpPr>
        <p:spPr>
          <a:xfrm>
            <a:off x="3844927" y="2260372"/>
            <a:ext cx="189052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BD8022C-D167-B9E8-841C-C75FC9753550}"/>
              </a:ext>
            </a:extLst>
          </p:cNvPr>
          <p:cNvSpPr/>
          <p:nvPr/>
        </p:nvSpPr>
        <p:spPr>
          <a:xfrm>
            <a:off x="4239406" y="2260372"/>
            <a:ext cx="156241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12D89A1-B331-0705-2E33-B1A2E83AE52B}"/>
              </a:ext>
            </a:extLst>
          </p:cNvPr>
          <p:cNvSpPr/>
          <p:nvPr/>
        </p:nvSpPr>
        <p:spPr>
          <a:xfrm>
            <a:off x="4413314" y="2260372"/>
            <a:ext cx="156241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E8BAD28-A4E0-81E2-66FE-FB32D00E787A}"/>
              </a:ext>
            </a:extLst>
          </p:cNvPr>
          <p:cNvSpPr/>
          <p:nvPr/>
        </p:nvSpPr>
        <p:spPr>
          <a:xfrm>
            <a:off x="4576901" y="2260372"/>
            <a:ext cx="156241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ADFFA21-CB75-BEE4-82C9-FB9AC835C1BA}"/>
              </a:ext>
            </a:extLst>
          </p:cNvPr>
          <p:cNvSpPr/>
          <p:nvPr/>
        </p:nvSpPr>
        <p:spPr>
          <a:xfrm>
            <a:off x="4788335" y="2260372"/>
            <a:ext cx="156241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A015B2E-603E-752B-2C2F-C0598FB78CAE}"/>
              </a:ext>
            </a:extLst>
          </p:cNvPr>
          <p:cNvSpPr/>
          <p:nvPr/>
        </p:nvSpPr>
        <p:spPr>
          <a:xfrm>
            <a:off x="4970642" y="2260372"/>
            <a:ext cx="156241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5805DD1-CE6D-D5C6-E825-D66E2BCDB033}"/>
              </a:ext>
            </a:extLst>
          </p:cNvPr>
          <p:cNvSpPr/>
          <p:nvPr/>
        </p:nvSpPr>
        <p:spPr>
          <a:xfrm>
            <a:off x="5152949" y="2260372"/>
            <a:ext cx="156241" cy="19673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7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8D03972-27A6-51A6-C929-4445D200483E}"/>
              </a:ext>
            </a:extLst>
          </p:cNvPr>
          <p:cNvSpPr/>
          <p:nvPr/>
        </p:nvSpPr>
        <p:spPr>
          <a:xfrm>
            <a:off x="5346534" y="2428315"/>
            <a:ext cx="933951" cy="147805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8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DF0B051-1D14-7283-2D38-2D831DCD6173}"/>
              </a:ext>
            </a:extLst>
          </p:cNvPr>
          <p:cNvSpPr/>
          <p:nvPr/>
        </p:nvSpPr>
        <p:spPr>
          <a:xfrm>
            <a:off x="5346534" y="2594720"/>
            <a:ext cx="933951" cy="147805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9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FE54B95-60B9-BD13-1A37-8AC92768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454" y="869972"/>
            <a:ext cx="200025" cy="1905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AC5993A-5FBF-F52F-C7F9-6B6CE79FE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53" y="1644799"/>
            <a:ext cx="200025" cy="2000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868FF2A-A1D3-D41F-3083-FF83BC84C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53" y="2224158"/>
            <a:ext cx="202047" cy="1967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1B3FFE8-70FA-B6C3-B076-68CBAC540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453" y="2967862"/>
            <a:ext cx="200025" cy="2235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697A748-A934-3B73-3B6B-0A41C2669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453" y="3560855"/>
            <a:ext cx="200024" cy="2114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746837BE-FC1C-AB89-B910-253810C7F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32" y="4155735"/>
            <a:ext cx="194545" cy="199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0FC7EF1-5A09-9F92-73DE-F2A5E9E07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4130" y="4737462"/>
            <a:ext cx="181283" cy="2099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46138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4380889" y="3638713"/>
            <a:ext cx="4136662" cy="2083244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8000">
                <a:schemeClr val="bg1"/>
              </a:gs>
              <a:gs pos="0">
                <a:schemeClr val="accent5"/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bIns="36000" rtlCol="0" anchor="t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문서 승인</a:t>
            </a:r>
            <a:endParaRPr 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5" name="Rectangle 104">
            <a:extLst>
              <a:ext uri="{FF2B5EF4-FFF2-40B4-BE49-F238E27FC236}">
                <a16:creationId xmlns:a16="http://schemas.microsoft.com/office/drawing/2014/main" id="{CFEDF71C-051D-3F5B-2F4D-90C8C6F9DBC2}"/>
              </a:ext>
            </a:extLst>
          </p:cNvPr>
          <p:cNvSpPr/>
          <p:nvPr/>
        </p:nvSpPr>
        <p:spPr>
          <a:xfrm>
            <a:off x="6401812" y="3636612"/>
            <a:ext cx="2107553" cy="2083244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8000">
                <a:schemeClr val="bg1"/>
              </a:gs>
              <a:gs pos="0">
                <a:schemeClr val="accent1">
                  <a:lumMod val="50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8994" bIns="38994" rtlCol="0" anchor="t"/>
          <a:lstStyle/>
          <a:p>
            <a:r>
              <a:rPr lang="ko-KR" altLang="en-US" sz="119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승인   </a:t>
            </a:r>
            <a:endParaRPr lang="en-US" altLang="ko-KR" sz="1192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r>
              <a:rPr lang="en-US" altLang="ko-KR" sz="1192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endParaRPr lang="en-US" sz="1192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4" name="Rectangle 99">
            <a:extLst>
              <a:ext uri="{FF2B5EF4-FFF2-40B4-BE49-F238E27FC236}">
                <a16:creationId xmlns:a16="http://schemas.microsoft.com/office/drawing/2014/main" id="{516ABCAC-C7CE-479F-91BB-1181AB9B117A}"/>
              </a:ext>
            </a:extLst>
          </p:cNvPr>
          <p:cNvSpPr/>
          <p:nvPr/>
        </p:nvSpPr>
        <p:spPr>
          <a:xfrm>
            <a:off x="3944094" y="1118007"/>
            <a:ext cx="1710267" cy="1592109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8000">
                <a:schemeClr val="bg1"/>
              </a:gs>
              <a:gs pos="0">
                <a:schemeClr val="accent5"/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bIns="36000" rtlCol="0" anchor="t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문서 검토</a:t>
            </a:r>
            <a:endParaRPr 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218697" y="3638713"/>
            <a:ext cx="3113805" cy="2086577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8000">
                <a:schemeClr val="bg1"/>
              </a:gs>
              <a:gs pos="0">
                <a:schemeClr val="accent5"/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bIns="36000" rtlCol="0" anchor="t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문서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개정</a:t>
            </a:r>
            <a:endParaRPr 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0791" y="1117970"/>
            <a:ext cx="257906" cy="4603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772967" y="3516914"/>
            <a:ext cx="2263991" cy="22229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98088" bIns="0" rtlCol="0" anchor="b"/>
          <a:lstStyle/>
          <a:p>
            <a:pPr algn="ctr"/>
            <a:endParaRPr lang="en-US" sz="1516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516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516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516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516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516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516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516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676050" y="1117971"/>
            <a:ext cx="2816718" cy="1592000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8000">
                <a:schemeClr val="bg1"/>
              </a:gs>
              <a:gs pos="0">
                <a:schemeClr val="accent5"/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bIns="36000" rtlCol="0" anchor="t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문서 버전 관리</a:t>
            </a:r>
            <a:endParaRPr 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218695" y="1117971"/>
            <a:ext cx="2673957" cy="1592109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8000">
                <a:schemeClr val="bg1"/>
              </a:gs>
              <a:gs pos="0">
                <a:schemeClr val="accent5"/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bIns="36000" rtlCol="0" anchor="t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문서 생성</a:t>
            </a:r>
            <a:endParaRPr 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" name="U-Turn Arrow 1"/>
          <p:cNvSpPr/>
          <p:nvPr/>
        </p:nvSpPr>
        <p:spPr>
          <a:xfrm rot="5400000">
            <a:off x="3485403" y="-202393"/>
            <a:ext cx="3245495" cy="7778907"/>
          </a:xfrm>
          <a:prstGeom prst="uturnArrow">
            <a:avLst>
              <a:gd name="adj1" fmla="val 9544"/>
              <a:gd name="adj2" fmla="val 10550"/>
              <a:gd name="adj3" fmla="val 22213"/>
              <a:gd name="adj4" fmla="val 22736"/>
              <a:gd name="adj5" fmla="val 100000"/>
            </a:avLst>
          </a:prstGeom>
          <a:solidFill>
            <a:srgbClr val="C1E6FF"/>
          </a:solidFill>
          <a:ln>
            <a:solidFill>
              <a:srgbClr val="C1E6F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74283" tIns="37142" rIns="74283" bIns="37142" rtlCol="0" anchor="ctr"/>
          <a:lstStyle/>
          <a:p>
            <a:pPr algn="ctr" defTabSz="952274"/>
            <a:endParaRPr lang="en-US" dirty="0">
              <a:solidFill>
                <a:srgbClr val="00538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solidFill>
            <a:srgbClr val="005386"/>
          </a:solidFill>
        </p:spPr>
        <p:txBody>
          <a:bodyPr vert="horz" lIns="95227" tIns="47612" rIns="95227" bIns="47612" rtlCol="0" anchor="ctr">
            <a:noAutofit/>
          </a:bodyPr>
          <a:lstStyle/>
          <a:p>
            <a:r>
              <a:rPr lang="en-US" dirty="0"/>
              <a:t>USE CASE | </a:t>
            </a:r>
            <a:r>
              <a:rPr lang="ko-KR" altLang="en-US" dirty="0"/>
              <a:t>문서 관리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989849" y="2051821"/>
            <a:ext cx="330147" cy="33014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952274"/>
            <a:r>
              <a:rPr lang="en-US" sz="1516" dirty="0">
                <a:solidFill>
                  <a:srgbClr val="00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3611" y="1399945"/>
            <a:ext cx="2534594" cy="558347"/>
          </a:xfrm>
          <a:prstGeom prst="rect">
            <a:avLst/>
          </a:prstGeom>
          <a:noFill/>
        </p:spPr>
        <p:txBody>
          <a:bodyPr wrap="square" lIns="74283" tIns="37142" rIns="74283" bIns="37142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sz="867" dirty="0">
                <a:latin typeface="+mn-ea"/>
                <a:cs typeface="Calibri" panose="020F0502020204030204" pitchFamily="34" charset="0"/>
              </a:rPr>
              <a:t>STEP 1</a:t>
            </a:r>
          </a:p>
          <a:p>
            <a:r>
              <a:rPr lang="en-US" sz="758" b="0" dirty="0">
                <a:ea typeface="맑은 고딕" panose="020B0503020000020004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758" b="0" dirty="0">
                <a:ea typeface="맑은 고딕" panose="020B0503020000020004" pitchFamily="50" charset="-127"/>
                <a:cs typeface="Calibri" panose="020F0502020204030204" pitchFamily="34" charset="0"/>
              </a:rPr>
              <a:t>문서 생성</a:t>
            </a:r>
            <a:endParaRPr lang="en-US" altLang="ko-KR" sz="758" b="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r>
              <a:rPr lang="en-US" altLang="ko-KR" sz="758" b="0" dirty="0">
                <a:ea typeface="맑은 고딕" panose="020B0503020000020004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758" b="0" dirty="0">
                <a:ea typeface="맑은 고딕" panose="020B0503020000020004" pitchFamily="50" charset="-127"/>
                <a:cs typeface="Calibri" panose="020F0502020204030204" pitchFamily="34" charset="0"/>
              </a:rPr>
              <a:t>파일 추가</a:t>
            </a:r>
            <a:endParaRPr lang="en-US" altLang="ko-KR" sz="758" b="0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endParaRPr lang="en-US" sz="758" b="0" dirty="0"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288978" y="2442061"/>
            <a:ext cx="2564061" cy="272956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wrap="square" tIns="0" bIns="0" anchor="ctr">
            <a:noAutofit/>
          </a:bodyPr>
          <a:lstStyle/>
          <a:p>
            <a:pPr marL="0" lvl="1" algn="ctr" fontAlgn="ctr"/>
            <a:r>
              <a:rPr lang="ko-KR" altLang="en-US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문서</a:t>
            </a:r>
            <a:r>
              <a:rPr lang="en-US" altLang="ko-KR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en-US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생성</a:t>
            </a:r>
            <a:r>
              <a:rPr lang="en-US" altLang="ko-KR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/</a:t>
            </a:r>
            <a:r>
              <a:rPr lang="ko-KR" altLang="en-US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검토</a:t>
            </a:r>
            <a:endParaRPr lang="en-US" sz="867" b="1" dirty="0"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Oval 41"/>
          <p:cNvSpPr/>
          <p:nvPr/>
        </p:nvSpPr>
        <p:spPr>
          <a:xfrm>
            <a:off x="2448607" y="4806819"/>
            <a:ext cx="330147" cy="33014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952274"/>
            <a:r>
              <a:rPr lang="fr-FR" sz="1516" dirty="0">
                <a:solidFill>
                  <a:srgbClr val="00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1516" dirty="0">
              <a:solidFill>
                <a:srgbClr val="00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402783" y="3926421"/>
            <a:ext cx="2177103" cy="558347"/>
          </a:xfrm>
          <a:prstGeom prst="rect">
            <a:avLst/>
          </a:prstGeom>
          <a:noFill/>
        </p:spPr>
        <p:txBody>
          <a:bodyPr wrap="square" lIns="74283" tIns="37142" rIns="74283" bIns="37142" rtlCol="0">
            <a:spAutoFit/>
          </a:bodyPr>
          <a:lstStyle>
            <a:defPPr>
              <a:defRPr lang="en-US"/>
            </a:defPPr>
            <a:lvl1pPr>
              <a:defRPr sz="800" b="1">
                <a:latin typeface="+mn-ea"/>
                <a:cs typeface="Calibri" panose="020F0502020204030204" pitchFamily="34" charset="0"/>
              </a:defRPr>
            </a:lvl1pPr>
          </a:lstStyle>
          <a:p>
            <a:r>
              <a:rPr lang="en-US" altLang="ko-KR" sz="867" dirty="0"/>
              <a:t>STEP 3-1</a:t>
            </a:r>
          </a:p>
          <a:p>
            <a:pPr indent="-185715">
              <a:buFontTx/>
              <a:buChar char="-"/>
            </a:pPr>
            <a:r>
              <a:rPr lang="ko-KR" altLang="en-US" sz="758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</a:t>
            </a:r>
            <a:r>
              <a:rPr lang="en-US" altLang="ko-KR" sz="758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</a:t>
            </a:r>
            <a:r>
              <a:rPr lang="ko-KR" altLang="en-US" sz="758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 승인을 위한</a:t>
            </a:r>
            <a:r>
              <a:rPr lang="en-US" altLang="ko-KR" sz="758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758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Promote</a:t>
            </a:r>
          </a:p>
          <a:p>
            <a:r>
              <a:rPr lang="en-US" altLang="ko-KR" sz="758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</a:t>
            </a:r>
            <a:r>
              <a:rPr lang="ko-KR" altLang="en-US" sz="758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결재 요청</a:t>
            </a:r>
            <a:endParaRPr lang="en-US" altLang="ko-KR" sz="867" dirty="0"/>
          </a:p>
        </p:txBody>
      </p:sp>
      <p:sp>
        <p:nvSpPr>
          <p:cNvPr id="143" name="TextBox 142"/>
          <p:cNvSpPr txBox="1"/>
          <p:nvPr/>
        </p:nvSpPr>
        <p:spPr>
          <a:xfrm>
            <a:off x="1288978" y="4023405"/>
            <a:ext cx="2238830" cy="325078"/>
          </a:xfrm>
          <a:prstGeom prst="rect">
            <a:avLst/>
          </a:prstGeom>
          <a:noFill/>
        </p:spPr>
        <p:txBody>
          <a:bodyPr wrap="square" lIns="74283" tIns="37142" rIns="74283" bIns="37142" rtlCol="0">
            <a:spAutoFit/>
          </a:bodyPr>
          <a:lstStyle>
            <a:defPPr>
              <a:defRPr lang="en-US"/>
            </a:defPPr>
            <a:lvl1pPr>
              <a:defRPr sz="800" b="1">
                <a:latin typeface="+mn-ea"/>
                <a:cs typeface="Calibri" panose="020F0502020204030204" pitchFamily="34" charset="0"/>
              </a:defRPr>
            </a:lvl1pPr>
          </a:lstStyle>
          <a:p>
            <a:r>
              <a:rPr lang="en-US" altLang="ko-KR" sz="867" dirty="0"/>
              <a:t>STEP 5</a:t>
            </a:r>
          </a:p>
          <a:p>
            <a:r>
              <a:rPr lang="en-US" altLang="ko-KR" sz="758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58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개정</a:t>
            </a:r>
            <a:r>
              <a:rPr lang="en-US" altLang="ko-KR" sz="758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(Revision)</a:t>
            </a:r>
          </a:p>
        </p:txBody>
      </p:sp>
      <p:sp>
        <p:nvSpPr>
          <p:cNvPr id="146" name="Rectangle 108"/>
          <p:cNvSpPr/>
          <p:nvPr/>
        </p:nvSpPr>
        <p:spPr>
          <a:xfrm>
            <a:off x="1288978" y="5318145"/>
            <a:ext cx="2983301" cy="272956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wrap="square" tIns="0" bIns="0" anchor="ctr">
            <a:noAutofit/>
          </a:bodyPr>
          <a:lstStyle/>
          <a:p>
            <a:pPr marL="0" lvl="1" algn="ctr" fontAlgn="ctr"/>
            <a:r>
              <a:rPr lang="ko-KR" altLang="en-US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문서</a:t>
            </a:r>
            <a:r>
              <a:rPr lang="en-US" altLang="ko-KR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en-US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개정</a:t>
            </a:r>
            <a:endParaRPr lang="en-US" sz="867" b="1" dirty="0"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Rectangle 100"/>
          <p:cNvSpPr/>
          <p:nvPr/>
        </p:nvSpPr>
        <p:spPr>
          <a:xfrm>
            <a:off x="5784075" y="2442061"/>
            <a:ext cx="2634237" cy="272956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wrap="square" tIns="0" bIns="0" anchor="ctr">
            <a:noAutofit/>
          </a:bodyPr>
          <a:lstStyle/>
          <a:p>
            <a:pPr marL="0" lvl="1" algn="ctr" fontAlgn="ctr"/>
            <a:r>
              <a:rPr lang="ko-KR" altLang="en-US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문서 버전관리</a:t>
            </a:r>
            <a:endParaRPr lang="en-US" sz="867" b="1" dirty="0"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80" name="Picture 95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66" y="2067206"/>
            <a:ext cx="278862" cy="314762"/>
          </a:xfrm>
          <a:prstGeom prst="rect">
            <a:avLst/>
          </a:prstGeom>
        </p:spPr>
      </p:pic>
      <p:sp>
        <p:nvSpPr>
          <p:cNvPr id="83" name="Oval 64"/>
          <p:cNvSpPr/>
          <p:nvPr/>
        </p:nvSpPr>
        <p:spPr>
          <a:xfrm>
            <a:off x="6195692" y="2050859"/>
            <a:ext cx="330147" cy="33014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952274"/>
            <a:r>
              <a:rPr lang="en-US" sz="1300" dirty="0">
                <a:solidFill>
                  <a:srgbClr val="00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2-1</a:t>
            </a:r>
          </a:p>
        </p:txBody>
      </p:sp>
      <p:pic>
        <p:nvPicPr>
          <p:cNvPr id="84" name="Picture 95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52" y="2059513"/>
            <a:ext cx="278862" cy="314762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5784075" y="1399944"/>
            <a:ext cx="2236878" cy="441713"/>
          </a:xfrm>
          <a:prstGeom prst="rect">
            <a:avLst/>
          </a:prstGeom>
          <a:noFill/>
        </p:spPr>
        <p:txBody>
          <a:bodyPr wrap="square" lIns="74283" tIns="37142" rIns="74283" bIns="37142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algn="l"/>
            <a:r>
              <a:rPr lang="en-US" sz="867" b="1" dirty="0">
                <a:latin typeface="+mn-ea"/>
                <a:cs typeface="Calibri" panose="020F0502020204030204" pitchFamily="34" charset="0"/>
              </a:rPr>
              <a:t>STEP 2-1</a:t>
            </a:r>
          </a:p>
          <a:p>
            <a:pPr algn="l"/>
            <a:r>
              <a:rPr lang="en-US" altLang="ko-KR" sz="758" dirty="0">
                <a:ea typeface="맑은 고딕" panose="020B0503020000020004" pitchFamily="50" charset="-127"/>
              </a:rPr>
              <a:t>- </a:t>
            </a:r>
            <a:r>
              <a:rPr lang="ko-KR" altLang="en-US" sz="758" dirty="0">
                <a:ea typeface="맑은 고딕" panose="020B0503020000020004" pitchFamily="50" charset="-127"/>
              </a:rPr>
              <a:t>문서 버전</a:t>
            </a:r>
            <a:r>
              <a:rPr lang="en-US" altLang="ko-KR" sz="758" dirty="0">
                <a:ea typeface="맑은 고딕" panose="020B0503020000020004" pitchFamily="50" charset="-127"/>
              </a:rPr>
              <a:t>(Check-in/Check-out)</a:t>
            </a:r>
          </a:p>
          <a:p>
            <a:pPr algn="l"/>
            <a:endParaRPr lang="en-US" sz="758" dirty="0"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89" name="Picture 95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30" y="4785104"/>
            <a:ext cx="278862" cy="314762"/>
          </a:xfrm>
          <a:prstGeom prst="rect">
            <a:avLst/>
          </a:prstGeom>
        </p:spPr>
      </p:pic>
      <p:sp>
        <p:nvSpPr>
          <p:cNvPr id="47" name="Pentagone 72"/>
          <p:cNvSpPr/>
          <p:nvPr/>
        </p:nvSpPr>
        <p:spPr>
          <a:xfrm>
            <a:off x="2513671" y="2795594"/>
            <a:ext cx="1306048" cy="286621"/>
          </a:xfrm>
          <a:prstGeom prst="homePlate">
            <a:avLst>
              <a:gd name="adj" fmla="val 33313"/>
            </a:avLst>
          </a:prstGeom>
          <a:solidFill>
            <a:srgbClr val="FFF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7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 A.0</a:t>
            </a:r>
          </a:p>
          <a:p>
            <a:pPr algn="ctr"/>
            <a:r>
              <a:rPr lang="en-US" sz="867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</a:p>
        </p:txBody>
      </p:sp>
      <p:sp>
        <p:nvSpPr>
          <p:cNvPr id="48" name="Pentagone 72"/>
          <p:cNvSpPr/>
          <p:nvPr/>
        </p:nvSpPr>
        <p:spPr>
          <a:xfrm>
            <a:off x="4691206" y="2795594"/>
            <a:ext cx="1306048" cy="286621"/>
          </a:xfrm>
          <a:prstGeom prst="homePlate">
            <a:avLst>
              <a:gd name="adj" fmla="val 33313"/>
            </a:avLst>
          </a:prstGeom>
          <a:solidFill>
            <a:srgbClr val="FFF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7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 A.0</a:t>
            </a:r>
          </a:p>
          <a:p>
            <a:pPr algn="ctr"/>
            <a:r>
              <a:rPr lang="en-US" sz="867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</a:p>
        </p:txBody>
      </p:sp>
      <p:sp>
        <p:nvSpPr>
          <p:cNvPr id="50" name="Pentagone 95"/>
          <p:cNvSpPr/>
          <p:nvPr/>
        </p:nvSpPr>
        <p:spPr>
          <a:xfrm flipH="1">
            <a:off x="7186719" y="3230293"/>
            <a:ext cx="1306048" cy="286621"/>
          </a:xfrm>
          <a:prstGeom prst="homePlate">
            <a:avLst>
              <a:gd name="adj" fmla="val 33313"/>
            </a:avLst>
          </a:prstGeom>
          <a:solidFill>
            <a:srgbClr val="FFF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7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 A.0</a:t>
            </a:r>
          </a:p>
          <a:p>
            <a:pPr algn="ctr"/>
            <a:r>
              <a:rPr lang="en-US" sz="867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RELEASE</a:t>
            </a:r>
          </a:p>
        </p:txBody>
      </p:sp>
      <p:sp>
        <p:nvSpPr>
          <p:cNvPr id="51" name="Pentagone 95"/>
          <p:cNvSpPr/>
          <p:nvPr/>
        </p:nvSpPr>
        <p:spPr>
          <a:xfrm flipH="1">
            <a:off x="4377359" y="3232394"/>
            <a:ext cx="1078458" cy="286621"/>
          </a:xfrm>
          <a:prstGeom prst="homePlate">
            <a:avLst>
              <a:gd name="adj" fmla="val 33313"/>
            </a:avLst>
          </a:prstGeom>
          <a:solidFill>
            <a:srgbClr val="FFF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7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 B.0</a:t>
            </a:r>
          </a:p>
          <a:p>
            <a:pPr algn="ctr"/>
            <a:r>
              <a:rPr lang="en-US" sz="867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</a:p>
        </p:txBody>
      </p:sp>
      <p:sp>
        <p:nvSpPr>
          <p:cNvPr id="52" name="Pentagone 95"/>
          <p:cNvSpPr/>
          <p:nvPr/>
        </p:nvSpPr>
        <p:spPr>
          <a:xfrm flipH="1">
            <a:off x="1123204" y="3230293"/>
            <a:ext cx="1078458" cy="286621"/>
          </a:xfrm>
          <a:prstGeom prst="homePlate">
            <a:avLst>
              <a:gd name="adj" fmla="val 33313"/>
            </a:avLst>
          </a:prstGeom>
          <a:solidFill>
            <a:srgbClr val="FFF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7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 B.1</a:t>
            </a:r>
          </a:p>
          <a:p>
            <a:pPr algn="ctr"/>
            <a:r>
              <a:rPr lang="en-US" sz="867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</a:p>
        </p:txBody>
      </p:sp>
      <p:cxnSp>
        <p:nvCxnSpPr>
          <p:cNvPr id="55" name="직선 화살표 연결선 54"/>
          <p:cNvCxnSpPr>
            <a:stCxn id="47" idx="3"/>
            <a:endCxn id="48" idx="1"/>
          </p:cNvCxnSpPr>
          <p:nvPr/>
        </p:nvCxnSpPr>
        <p:spPr>
          <a:xfrm>
            <a:off x="3819719" y="2938905"/>
            <a:ext cx="8714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0" idx="3"/>
            <a:endCxn id="51" idx="1"/>
          </p:cNvCxnSpPr>
          <p:nvPr/>
        </p:nvCxnSpPr>
        <p:spPr>
          <a:xfrm flipH="1">
            <a:off x="5455817" y="3373605"/>
            <a:ext cx="1730903" cy="21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1" idx="3"/>
            <a:endCxn id="52" idx="1"/>
          </p:cNvCxnSpPr>
          <p:nvPr/>
        </p:nvCxnSpPr>
        <p:spPr>
          <a:xfrm flipH="1" flipV="1">
            <a:off x="2201661" y="3373605"/>
            <a:ext cx="2175697" cy="21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48" idx="3"/>
            <a:endCxn id="50" idx="1"/>
          </p:cNvCxnSpPr>
          <p:nvPr/>
        </p:nvCxnSpPr>
        <p:spPr>
          <a:xfrm>
            <a:off x="5997254" y="2938905"/>
            <a:ext cx="2495513" cy="434699"/>
          </a:xfrm>
          <a:prstGeom prst="bentConnector3">
            <a:avLst>
              <a:gd name="adj1" fmla="val 103638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945922" y="2822224"/>
            <a:ext cx="619080" cy="225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67" dirty="0"/>
              <a:t>Promote</a:t>
            </a:r>
            <a:endParaRPr lang="ko-KR" altLang="en-US" sz="867" dirty="0"/>
          </a:p>
        </p:txBody>
      </p:sp>
      <p:sp>
        <p:nvSpPr>
          <p:cNvPr id="71" name="TextBox 70"/>
          <p:cNvSpPr txBox="1"/>
          <p:nvPr/>
        </p:nvSpPr>
        <p:spPr>
          <a:xfrm>
            <a:off x="6925053" y="2822225"/>
            <a:ext cx="639919" cy="225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67" dirty="0"/>
              <a:t>Approval</a:t>
            </a:r>
            <a:endParaRPr lang="ko-KR" altLang="en-US" sz="867" dirty="0"/>
          </a:p>
        </p:txBody>
      </p:sp>
      <p:sp>
        <p:nvSpPr>
          <p:cNvPr id="73" name="TextBox 72"/>
          <p:cNvSpPr txBox="1"/>
          <p:nvPr/>
        </p:nvSpPr>
        <p:spPr>
          <a:xfrm>
            <a:off x="6037407" y="3256924"/>
            <a:ext cx="599843" cy="225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67" dirty="0"/>
              <a:t>Revision</a:t>
            </a:r>
            <a:endParaRPr lang="ko-KR" altLang="en-US" sz="867" dirty="0"/>
          </a:p>
        </p:txBody>
      </p:sp>
      <p:sp>
        <p:nvSpPr>
          <p:cNvPr id="74" name="TextBox 73"/>
          <p:cNvSpPr txBox="1"/>
          <p:nvPr/>
        </p:nvSpPr>
        <p:spPr>
          <a:xfrm>
            <a:off x="2343753" y="3256924"/>
            <a:ext cx="561372" cy="225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67" dirty="0"/>
              <a:t>Version</a:t>
            </a:r>
            <a:endParaRPr lang="ko-KR" altLang="en-US" sz="867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D92EC9-EEF7-4183-B718-228E86D2056A}"/>
              </a:ext>
            </a:extLst>
          </p:cNvPr>
          <p:cNvSpPr txBox="1"/>
          <p:nvPr/>
        </p:nvSpPr>
        <p:spPr>
          <a:xfrm>
            <a:off x="3945971" y="1407790"/>
            <a:ext cx="2236878" cy="441713"/>
          </a:xfrm>
          <a:prstGeom prst="rect">
            <a:avLst/>
          </a:prstGeom>
          <a:noFill/>
        </p:spPr>
        <p:txBody>
          <a:bodyPr wrap="square" lIns="74283" tIns="37142" rIns="74283" bIns="37142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pPr algn="l"/>
            <a:r>
              <a:rPr lang="en-US" sz="867" b="1" dirty="0">
                <a:latin typeface="+mn-ea"/>
                <a:cs typeface="Calibri" panose="020F0502020204030204" pitchFamily="34" charset="0"/>
              </a:rPr>
              <a:t>STEP 1-1</a:t>
            </a:r>
          </a:p>
          <a:p>
            <a:pPr algn="l"/>
            <a:r>
              <a:rPr lang="en-US" sz="758" dirty="0">
                <a:ea typeface="맑은 고딕" panose="020B0503020000020004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758" dirty="0">
                <a:ea typeface="맑은 고딕" panose="020B0503020000020004" pitchFamily="50" charset="-127"/>
                <a:cs typeface="Calibri" panose="020F0502020204030204" pitchFamily="34" charset="0"/>
              </a:rPr>
              <a:t>문서 정보 확인</a:t>
            </a:r>
            <a:endParaRPr lang="en-US" sz="758" dirty="0"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algn="l"/>
            <a:r>
              <a:rPr lang="en-US" sz="758" dirty="0">
                <a:ea typeface="맑은 고딕" panose="020B0503020000020004" pitchFamily="50" charset="-127"/>
                <a:cs typeface="Calibri" panose="020F0502020204030204" pitchFamily="34" charset="0"/>
              </a:rPr>
              <a:t>- </a:t>
            </a:r>
            <a:r>
              <a:rPr lang="ko-KR" altLang="en-US" sz="758" dirty="0">
                <a:ea typeface="맑은 고딕" panose="020B0503020000020004" pitchFamily="50" charset="-127"/>
                <a:cs typeface="Calibri" panose="020F0502020204030204" pitchFamily="34" charset="0"/>
              </a:rPr>
              <a:t>첨부된 파일 확인</a:t>
            </a:r>
            <a:endParaRPr lang="en-US" sz="758" dirty="0"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1" name="Oval 64">
            <a:extLst>
              <a:ext uri="{FF2B5EF4-FFF2-40B4-BE49-F238E27FC236}">
                <a16:creationId xmlns:a16="http://schemas.microsoft.com/office/drawing/2014/main" id="{0D99E0DF-6927-4F96-B2E3-D520A53C4EBD}"/>
              </a:ext>
            </a:extLst>
          </p:cNvPr>
          <p:cNvSpPr/>
          <p:nvPr/>
        </p:nvSpPr>
        <p:spPr>
          <a:xfrm>
            <a:off x="4429405" y="2050859"/>
            <a:ext cx="330147" cy="33014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952274"/>
            <a:r>
              <a:rPr lang="en-US" sz="1300" dirty="0">
                <a:solidFill>
                  <a:srgbClr val="00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1-1</a:t>
            </a:r>
          </a:p>
        </p:txBody>
      </p:sp>
      <p:pic>
        <p:nvPicPr>
          <p:cNvPr id="62" name="Picture 95">
            <a:extLst>
              <a:ext uri="{FF2B5EF4-FFF2-40B4-BE49-F238E27FC236}">
                <a16:creationId xmlns:a16="http://schemas.microsoft.com/office/drawing/2014/main" id="{276D905D-F219-4977-9A50-E99A656F0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65" y="2059513"/>
            <a:ext cx="278862" cy="314762"/>
          </a:xfrm>
          <a:prstGeom prst="rect">
            <a:avLst/>
          </a:prstGeom>
        </p:spPr>
      </p:pic>
      <p:sp>
        <p:nvSpPr>
          <p:cNvPr id="65" name="Rectangle 100">
            <a:extLst>
              <a:ext uri="{FF2B5EF4-FFF2-40B4-BE49-F238E27FC236}">
                <a16:creationId xmlns:a16="http://schemas.microsoft.com/office/drawing/2014/main" id="{3447AC22-EEAA-4033-B044-66A9DD4FD5F0}"/>
              </a:ext>
            </a:extLst>
          </p:cNvPr>
          <p:cNvSpPr/>
          <p:nvPr/>
        </p:nvSpPr>
        <p:spPr>
          <a:xfrm>
            <a:off x="3961779" y="2441865"/>
            <a:ext cx="1782683" cy="272956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wrap="square" tIns="0" bIns="0" anchor="ctr">
            <a:noAutofit/>
          </a:bodyPr>
          <a:lstStyle/>
          <a:p>
            <a:pPr marL="0" lvl="1" algn="ctr" fontAlgn="ctr"/>
            <a:r>
              <a:rPr lang="ko-KR" altLang="en-US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문서</a:t>
            </a:r>
            <a:r>
              <a:rPr lang="en-US" altLang="ko-KR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en-US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검토</a:t>
            </a:r>
            <a:endParaRPr lang="en-US" sz="867" b="1" dirty="0"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065C14F-C469-3BC0-3000-90983F788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" y="74613"/>
            <a:ext cx="856905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kumimoji="0" lang="ko-KR" altLang="en-US" sz="2000" b="1" dirty="0">
                <a:solidFill>
                  <a:srgbClr val="000000"/>
                </a:solidFill>
                <a:latin typeface="+mj-lt"/>
                <a:ea typeface="+mn-ea"/>
              </a:rPr>
              <a:t>프로젝트 수행 </a:t>
            </a:r>
            <a:r>
              <a:rPr kumimoji="0" lang="en-US" altLang="ko-KR" sz="2000" b="1" dirty="0">
                <a:solidFill>
                  <a:srgbClr val="000000"/>
                </a:solidFill>
                <a:latin typeface="+mj-lt"/>
                <a:ea typeface="+mn-ea"/>
              </a:rPr>
              <a:t>Use Case</a:t>
            </a:r>
            <a:endParaRPr kumimoji="0" lang="ko-KR" altLang="en-US" sz="2000" b="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Rectangle 108">
            <a:extLst>
              <a:ext uri="{FF2B5EF4-FFF2-40B4-BE49-F238E27FC236}">
                <a16:creationId xmlns:a16="http://schemas.microsoft.com/office/drawing/2014/main" id="{CDBF84F7-D3ED-E06F-E638-63C6BA0B83F7}"/>
              </a:ext>
            </a:extLst>
          </p:cNvPr>
          <p:cNvSpPr/>
          <p:nvPr/>
        </p:nvSpPr>
        <p:spPr>
          <a:xfrm>
            <a:off x="4476496" y="5318145"/>
            <a:ext cx="3941816" cy="272956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wrap="square" tIns="0" bIns="0" anchor="ctr">
            <a:noAutofit/>
          </a:bodyPr>
          <a:lstStyle/>
          <a:p>
            <a:pPr marL="0" lvl="1" algn="ctr" fontAlgn="ctr"/>
            <a:r>
              <a:rPr lang="ko-KR" altLang="en-US" sz="867" b="1" dirty="0">
                <a:ea typeface="맑은 고딕" panose="020B0503020000020004" pitchFamily="50" charset="-127"/>
                <a:cs typeface="Calibri" panose="020F0502020204030204" pitchFamily="34" charset="0"/>
              </a:rPr>
              <a:t>문서 승인</a:t>
            </a:r>
            <a:endParaRPr lang="en-US" sz="867" b="1" dirty="0"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" name="Oval 98">
            <a:extLst>
              <a:ext uri="{FF2B5EF4-FFF2-40B4-BE49-F238E27FC236}">
                <a16:creationId xmlns:a16="http://schemas.microsoft.com/office/drawing/2014/main" id="{D1195AEB-B7FA-9EDE-F566-5F181E9A9596}"/>
              </a:ext>
            </a:extLst>
          </p:cNvPr>
          <p:cNvSpPr/>
          <p:nvPr/>
        </p:nvSpPr>
        <p:spPr>
          <a:xfrm>
            <a:off x="6159045" y="4806819"/>
            <a:ext cx="330147" cy="33014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defTabSz="952274"/>
            <a:r>
              <a:rPr lang="en-US" sz="1300" dirty="0">
                <a:solidFill>
                  <a:srgbClr val="00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pic>
        <p:nvPicPr>
          <p:cNvPr id="9" name="Picture 95">
            <a:extLst>
              <a:ext uri="{FF2B5EF4-FFF2-40B4-BE49-F238E27FC236}">
                <a16:creationId xmlns:a16="http://schemas.microsoft.com/office/drawing/2014/main" id="{BEED3CB8-0344-F6AD-71FD-FB05B309E0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98" y="4785104"/>
            <a:ext cx="278862" cy="314762"/>
          </a:xfrm>
          <a:prstGeom prst="rect">
            <a:avLst/>
          </a:prstGeom>
        </p:spPr>
      </p:pic>
      <p:pic>
        <p:nvPicPr>
          <p:cNvPr id="11" name="Picture 2" descr="ì¬ë ìì´ì½ì ëí ì´ë¯¸ì§ ê²ìê²°ê³¼">
            <a:extLst>
              <a:ext uri="{FF2B5EF4-FFF2-40B4-BE49-F238E27FC236}">
                <a16:creationId xmlns:a16="http://schemas.microsoft.com/office/drawing/2014/main" id="{C10D7184-6D40-5FCE-32E3-9B7DB1267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3333" y1="64167" x2="53333" y2="6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93" t="25320" r="26028" b="25681"/>
          <a:stretch/>
        </p:blipFill>
        <p:spPr bwMode="auto">
          <a:xfrm>
            <a:off x="6497378" y="4823153"/>
            <a:ext cx="275242" cy="27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B71A7F-B79E-4EAE-0880-AE7B59FF8D23}"/>
              </a:ext>
            </a:extLst>
          </p:cNvPr>
          <p:cNvSpPr txBox="1"/>
          <p:nvPr/>
        </p:nvSpPr>
        <p:spPr>
          <a:xfrm>
            <a:off x="6414125" y="3926421"/>
            <a:ext cx="2177103" cy="458512"/>
          </a:xfrm>
          <a:prstGeom prst="rect">
            <a:avLst/>
          </a:prstGeom>
          <a:noFill/>
        </p:spPr>
        <p:txBody>
          <a:bodyPr wrap="square" lIns="74283" tIns="37142" rIns="74283" bIns="37142" rtlCol="0">
            <a:spAutoFit/>
          </a:bodyPr>
          <a:lstStyle>
            <a:defPPr>
              <a:defRPr lang="en-US"/>
            </a:defPPr>
            <a:lvl1pPr>
              <a:defRPr sz="800" b="1">
                <a:latin typeface="+mn-ea"/>
                <a:cs typeface="Calibri" panose="020F0502020204030204" pitchFamily="34" charset="0"/>
              </a:defRPr>
            </a:lvl1pPr>
          </a:lstStyle>
          <a:p>
            <a:r>
              <a:rPr lang="en-US" altLang="ko-KR" sz="867" dirty="0"/>
              <a:t>STEP 3-2</a:t>
            </a:r>
          </a:p>
          <a:p>
            <a:pPr indent="-185715">
              <a:buFontTx/>
              <a:buChar char="-"/>
            </a:pPr>
            <a:r>
              <a:rPr lang="ko-KR" altLang="en-US" sz="758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승인</a:t>
            </a:r>
            <a:endParaRPr lang="en-US" altLang="ko-KR" sz="758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5715" indent="-185715">
              <a:buFontTx/>
              <a:buChar char="-"/>
            </a:pPr>
            <a:endParaRPr lang="en-US" altLang="ko-KR" sz="867" dirty="0"/>
          </a:p>
        </p:txBody>
      </p:sp>
    </p:spTree>
    <p:extLst>
      <p:ext uri="{BB962C8B-B14F-4D97-AF65-F5344CB8AC3E}">
        <p14:creationId xmlns:p14="http://schemas.microsoft.com/office/powerpoint/2010/main" val="2671670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결재 라인 작성은 결재를 먼저 생성하고 그 이후에 결재자 및 </a:t>
            </a:r>
            <a:r>
              <a:rPr lang="ko-KR" altLang="en-US" sz="1200" dirty="0" err="1"/>
              <a:t>결재자별</a:t>
            </a:r>
            <a:r>
              <a:rPr lang="ko-KR" altLang="en-US" sz="1200" dirty="0"/>
              <a:t> 결재 방법을 지정할 때 사용</a:t>
            </a:r>
            <a:r>
              <a:rPr lang="en-US" altLang="ko-KR" sz="1200" dirty="0"/>
              <a:t>.</a:t>
            </a:r>
          </a:p>
          <a:p>
            <a:endParaRPr lang="en-US" altLang="ko-KR" b="0" dirty="0"/>
          </a:p>
          <a:p>
            <a:pPr marL="228600" indent="-228600">
              <a:buAutoNum type="arabicPeriod"/>
            </a:pPr>
            <a:r>
              <a:rPr lang="ko-KR" altLang="en-US" dirty="0"/>
              <a:t>    아이콘 클릭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템플릿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0" dirty="0"/>
              <a:t>… </a:t>
            </a:r>
            <a:r>
              <a:rPr lang="ko-KR" altLang="en-US" b="0" dirty="0"/>
              <a:t>을 클릭하여 결재 라인 템플릿 지정</a:t>
            </a:r>
            <a:endParaRPr lang="en-US" altLang="ko-KR" b="0" dirty="0"/>
          </a:p>
          <a:p>
            <a:pPr marL="228600" indent="-228600">
              <a:buAutoNum type="arabicPeriod"/>
            </a:pPr>
            <a:r>
              <a:rPr lang="ko-KR" altLang="en-US" dirty="0"/>
              <a:t>결재 완료 기준</a:t>
            </a:r>
            <a:endParaRPr lang="en-US" altLang="ko-KR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dirty="0"/>
              <a:t>연결된 개체 진행</a:t>
            </a:r>
            <a:r>
              <a:rPr lang="en-US" altLang="ko-KR" b="0" dirty="0"/>
              <a:t/>
            </a:r>
            <a:br>
              <a:rPr lang="en-US" altLang="ko-KR" b="0" dirty="0"/>
            </a:br>
            <a:r>
              <a:rPr lang="ko-KR" altLang="en-US" b="0" dirty="0"/>
              <a:t>결재 완료 시 결재에 연결된 개체의 상태를 진행시킴</a:t>
            </a:r>
            <a:r>
              <a:rPr lang="en-US" altLang="ko-KR" b="0" dirty="0"/>
              <a:t/>
            </a:r>
            <a:br>
              <a:rPr lang="en-US" altLang="ko-KR" b="0" dirty="0"/>
            </a:br>
            <a:r>
              <a:rPr lang="ko-KR" altLang="en-US" b="0" dirty="0"/>
              <a:t>예 </a:t>
            </a:r>
            <a:r>
              <a:rPr lang="en-US" altLang="ko-KR" b="0" dirty="0"/>
              <a:t>: “</a:t>
            </a:r>
            <a:r>
              <a:rPr lang="ko-KR" altLang="en-US" b="0" dirty="0"/>
              <a:t>승인 중</a:t>
            </a:r>
            <a:r>
              <a:rPr lang="en-US" altLang="ko-KR" b="0" dirty="0"/>
              <a:t>“ </a:t>
            </a:r>
            <a:r>
              <a:rPr lang="ko-KR" altLang="en-US" b="0" dirty="0"/>
              <a:t>상태의 이슈의 </a:t>
            </a:r>
            <a:r>
              <a:rPr lang="ko-KR" altLang="en-US" b="0" dirty="0" err="1"/>
              <a:t>결재과</a:t>
            </a:r>
            <a:r>
              <a:rPr lang="ko-KR" altLang="en-US" b="0" dirty="0"/>
              <a:t> 승인되면 </a:t>
            </a:r>
            <a:r>
              <a:rPr lang="en-US" altLang="ko-KR" b="0" dirty="0"/>
              <a:t>“</a:t>
            </a:r>
            <a:r>
              <a:rPr lang="ko-KR" altLang="en-US" b="0" dirty="0"/>
              <a:t>완료됨</a:t>
            </a:r>
            <a:r>
              <a:rPr lang="en-US" altLang="ko-KR" b="0" dirty="0"/>
              <a:t>” </a:t>
            </a:r>
            <a:r>
              <a:rPr lang="ko-KR" altLang="en-US" b="0" dirty="0"/>
              <a:t>으로 자동 변경됨</a:t>
            </a:r>
            <a:endParaRPr lang="en-US" altLang="ko-KR" b="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dirty="0"/>
              <a:t>결재 라인 소유자에게 알림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결재 완료 시 결재 생성자에게 알림</a:t>
            </a:r>
            <a:r>
              <a:rPr lang="en-US" altLang="ko-KR" b="0" dirty="0"/>
              <a:t>.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dirty="0"/>
              <a:t>사용자 그룹 할당 되돌리기</a:t>
            </a:r>
            <a:endParaRPr lang="en-US" altLang="ko-KR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dirty="0"/>
              <a:t>할당된 사용자 유지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결재가 반려되었다가 </a:t>
            </a:r>
            <a:r>
              <a:rPr lang="ko-KR" altLang="en-US" b="0" dirty="0" err="1"/>
              <a:t>재요청되었을</a:t>
            </a:r>
            <a:r>
              <a:rPr lang="ko-KR" altLang="en-US" b="0" dirty="0"/>
              <a:t> 때 이전 결재의 결재라인을 그대로 유지함</a:t>
            </a:r>
            <a:r>
              <a:rPr lang="en-US" altLang="ko-KR" b="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dirty="0"/>
              <a:t>원래 사용자 그룹</a:t>
            </a:r>
            <a:r>
              <a:rPr lang="en-US" altLang="ko-KR" dirty="0"/>
              <a:t>(</a:t>
            </a:r>
            <a:r>
              <a:rPr lang="ko-KR" altLang="en-US" dirty="0"/>
              <a:t>들</a:t>
            </a:r>
            <a:r>
              <a:rPr lang="en-US" altLang="ko-KR" dirty="0"/>
              <a:t>)</a:t>
            </a:r>
            <a:r>
              <a:rPr lang="ko-KR" altLang="en-US" dirty="0"/>
              <a:t>로 재설정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228600" indent="-228600">
              <a:buFont typeface="+mj-lt"/>
              <a:buAutoNum type="arabicPeriod" startAt="5"/>
            </a:pPr>
            <a:r>
              <a:rPr lang="ko-KR" altLang="en-US" dirty="0"/>
              <a:t>확인 클릭</a:t>
            </a:r>
            <a:endParaRPr lang="en-US" altLang="ko-KR" b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라인 작성</a:t>
            </a:r>
            <a:r>
              <a:rPr lang="en-US" altLang="ko-KR" dirty="0"/>
              <a:t> (1/2)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실행 단추: 돌아가기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AB9EB32-2DA1-AB43-37E9-739163052BCA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57F7D96-37F1-97E8-4F1A-3AAA5FDD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41" y="1203794"/>
            <a:ext cx="5544614" cy="525208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807F83C-A0DA-CA10-2BD3-91B646511689}"/>
              </a:ext>
            </a:extLst>
          </p:cNvPr>
          <p:cNvSpPr/>
          <p:nvPr/>
        </p:nvSpPr>
        <p:spPr>
          <a:xfrm>
            <a:off x="745688" y="2870764"/>
            <a:ext cx="3109667" cy="240035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AA418FF-895F-7C0D-1FCB-E8C1EAC4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54" y="1700808"/>
            <a:ext cx="180404" cy="1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0A4124B-193C-64EB-F24B-07BB9B390565}"/>
              </a:ext>
            </a:extLst>
          </p:cNvPr>
          <p:cNvSpPr/>
          <p:nvPr/>
        </p:nvSpPr>
        <p:spPr>
          <a:xfrm>
            <a:off x="5303877" y="6193050"/>
            <a:ext cx="500313" cy="241969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6" name="내용 개체 틀 8">
            <a:extLst>
              <a:ext uri="{FF2B5EF4-FFF2-40B4-BE49-F238E27FC236}">
                <a16:creationId xmlns:a16="http://schemas.microsoft.com/office/drawing/2014/main" id="{24D91642-16A7-8A61-2710-305DA331388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5"/>
          <a:srcRect t="24172" b="70768"/>
          <a:stretch/>
        </p:blipFill>
        <p:spPr>
          <a:xfrm>
            <a:off x="200025" y="840853"/>
            <a:ext cx="6624638" cy="283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524EFD1-7FF0-B7AA-E73A-3C6363AD1468}"/>
              </a:ext>
            </a:extLst>
          </p:cNvPr>
          <p:cNvSpPr/>
          <p:nvPr/>
        </p:nvSpPr>
        <p:spPr>
          <a:xfrm>
            <a:off x="322835" y="864587"/>
            <a:ext cx="308891" cy="260745"/>
          </a:xfrm>
          <a:prstGeom prst="roundRect">
            <a:avLst>
              <a:gd name="adj" fmla="val 1744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A28B053-1CEE-2149-7969-93F18ABDFD8D}"/>
              </a:ext>
            </a:extLst>
          </p:cNvPr>
          <p:cNvSpPr/>
          <p:nvPr/>
        </p:nvSpPr>
        <p:spPr>
          <a:xfrm>
            <a:off x="745688" y="4811936"/>
            <a:ext cx="2622987" cy="213914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59E43D-A3F4-33D6-868F-5CDBA3F07327}"/>
              </a:ext>
            </a:extLst>
          </p:cNvPr>
          <p:cNvSpPr/>
          <p:nvPr/>
        </p:nvSpPr>
        <p:spPr>
          <a:xfrm>
            <a:off x="745688" y="5229200"/>
            <a:ext cx="3918387" cy="360040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15701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 startAt="5"/>
            </a:pPr>
            <a:r>
              <a:rPr lang="en-US" altLang="ko-KR" dirty="0"/>
              <a:t>    </a:t>
            </a:r>
            <a:r>
              <a:rPr lang="ko-KR" altLang="en-US" dirty="0"/>
              <a:t>아이콘 클릭하여 결재를 시작</a:t>
            </a:r>
            <a:endParaRPr lang="en-US" altLang="ko-KR" dirty="0"/>
          </a:p>
          <a:p>
            <a:pPr marL="228600" indent="-228600">
              <a:buFont typeface="+mj-lt"/>
              <a:buAutoNum type="arabicPeriod" startAt="5"/>
            </a:pPr>
            <a:r>
              <a:rPr lang="ko-KR" altLang="en-US" dirty="0"/>
              <a:t>작업</a:t>
            </a:r>
            <a:r>
              <a:rPr lang="en-US" altLang="ko-KR" dirty="0"/>
              <a:t>(</a:t>
            </a:r>
            <a:r>
              <a:rPr lang="ko-KR" altLang="en-US" dirty="0"/>
              <a:t>그래픽</a:t>
            </a:r>
            <a:r>
              <a:rPr lang="en-US" altLang="ko-KR" dirty="0"/>
              <a:t>) </a:t>
            </a:r>
            <a:r>
              <a:rPr lang="ko-KR" altLang="en-US" dirty="0"/>
              <a:t>변경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결재가 시작되며 작업</a:t>
            </a:r>
            <a:r>
              <a:rPr lang="en-US" altLang="ko-KR" b="0" dirty="0"/>
              <a:t>(</a:t>
            </a:r>
            <a:r>
              <a:rPr lang="ko-KR" altLang="en-US" b="0" dirty="0"/>
              <a:t>그래픽</a:t>
            </a:r>
            <a:r>
              <a:rPr lang="en-US" altLang="ko-KR" b="0" dirty="0"/>
              <a:t>)</a:t>
            </a:r>
            <a:r>
              <a:rPr lang="ko-KR" altLang="en-US" b="0" dirty="0"/>
              <a:t>의 내용이 아래와 같이 변경됨</a:t>
            </a:r>
            <a:r>
              <a:rPr lang="en-US" altLang="ko-KR" b="0" dirty="0"/>
              <a:t>.</a:t>
            </a:r>
          </a:p>
          <a:p>
            <a:pPr marL="228600" indent="-228600">
              <a:buAutoNum type="arabicPeriod" startAt="5"/>
            </a:pPr>
            <a:endParaRPr lang="en-US" altLang="ko-KR" dirty="0"/>
          </a:p>
          <a:p>
            <a:pPr marL="228600" indent="-228600">
              <a:buAutoNum type="arabicPeriod" startAt="5"/>
            </a:pPr>
            <a:endParaRPr lang="en-US" altLang="ko-KR" b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라인 작성</a:t>
            </a:r>
            <a:r>
              <a:rPr lang="en-US" altLang="ko-KR" dirty="0"/>
              <a:t> (2/2)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0CF686-14D4-FF1D-7C44-C819EF26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2" y="1198251"/>
            <a:ext cx="6204222" cy="5255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B833641-ECCF-8F10-A867-9E2D0541679E}"/>
              </a:ext>
            </a:extLst>
          </p:cNvPr>
          <p:cNvSpPr/>
          <p:nvPr/>
        </p:nvSpPr>
        <p:spPr>
          <a:xfrm>
            <a:off x="2334056" y="2698664"/>
            <a:ext cx="232344" cy="18848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BE44F4-1B7C-7C20-BD1E-946E22BE4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857" y="867965"/>
            <a:ext cx="177001" cy="1804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81B0518-B45B-333A-F92E-B4300DBAE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530" y="1700808"/>
            <a:ext cx="2561853" cy="676572"/>
          </a:xfrm>
          <a:prstGeom prst="rect">
            <a:avLst/>
          </a:prstGeom>
        </p:spPr>
      </p:pic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1B7AF528-B37F-5E85-C798-5759E1EDFD8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6"/>
          <a:srcRect t="24172" b="70768"/>
          <a:stretch/>
        </p:blipFill>
        <p:spPr>
          <a:xfrm>
            <a:off x="200025" y="840853"/>
            <a:ext cx="6624638" cy="283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09543D-64CC-6A8A-F9B5-459C90F85386}"/>
              </a:ext>
            </a:extLst>
          </p:cNvPr>
          <p:cNvSpPr/>
          <p:nvPr/>
        </p:nvSpPr>
        <p:spPr>
          <a:xfrm>
            <a:off x="1664062" y="5373216"/>
            <a:ext cx="2592288" cy="792088"/>
          </a:xfrm>
          <a:prstGeom prst="roundRect">
            <a:avLst>
              <a:gd name="adj" fmla="val 12876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421E97-0583-3BE2-7D8F-BFD9B0A75DC2}"/>
              </a:ext>
            </a:extLst>
          </p:cNvPr>
          <p:cNvSpPr/>
          <p:nvPr/>
        </p:nvSpPr>
        <p:spPr>
          <a:xfrm>
            <a:off x="322835" y="864587"/>
            <a:ext cx="308891" cy="260745"/>
          </a:xfrm>
          <a:prstGeom prst="roundRect">
            <a:avLst>
              <a:gd name="adj" fmla="val 1744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849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8">
            <a:extLst>
              <a:ext uri="{FF2B5EF4-FFF2-40B4-BE49-F238E27FC236}">
                <a16:creationId xmlns:a16="http://schemas.microsoft.com/office/drawing/2014/main" id="{D17579FB-F964-B1E2-CDC6-1FF9FF36A3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24172" b="70768"/>
          <a:stretch/>
        </p:blipFill>
        <p:spPr>
          <a:xfrm>
            <a:off x="200025" y="840853"/>
            <a:ext cx="6624638" cy="283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결재 라인 작성 마법사는 결재의 모든 설정을 직접 입력할 수 있는 기능으로 입력해야 할 내용은 많지만 직렬</a:t>
            </a:r>
            <a:r>
              <a:rPr lang="en-US" altLang="ko-KR" sz="1200" dirty="0"/>
              <a:t>/</a:t>
            </a:r>
            <a:r>
              <a:rPr lang="ko-KR" altLang="en-US" sz="1200" dirty="0"/>
              <a:t>병렬 결재</a:t>
            </a:r>
            <a:r>
              <a:rPr lang="en-US" altLang="ko-KR" sz="1200" dirty="0"/>
              <a:t>, All or Any </a:t>
            </a:r>
            <a:r>
              <a:rPr lang="ko-KR" altLang="en-US" sz="1200" dirty="0"/>
              <a:t>등 다양할 설정을 적용할 수 있음</a:t>
            </a:r>
            <a:r>
              <a:rPr lang="en-US" altLang="ko-KR" sz="1200" dirty="0"/>
              <a:t>.</a:t>
            </a:r>
          </a:p>
          <a:p>
            <a:endParaRPr lang="en-US" altLang="ko-KR" b="0" dirty="0"/>
          </a:p>
          <a:p>
            <a:pPr marL="228600" indent="-228600">
              <a:buAutoNum type="arabicPeriod"/>
            </a:pPr>
            <a:r>
              <a:rPr lang="ko-KR" altLang="en-US" dirty="0"/>
              <a:t>    아이콘 클릭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결재에 대한 설명 입력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결재 완료 기준</a:t>
            </a:r>
            <a:r>
              <a:rPr lang="en-US" altLang="ko-KR" dirty="0"/>
              <a:t>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다음 클릭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라인 작성 마법사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6AC4F1-A2CC-D05A-58EA-E00629B34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70" y="1162421"/>
            <a:ext cx="6623845" cy="5290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E2472D-DA7E-027E-1567-4F10F1DFBBC3}"/>
              </a:ext>
            </a:extLst>
          </p:cNvPr>
          <p:cNvSpPr/>
          <p:nvPr/>
        </p:nvSpPr>
        <p:spPr>
          <a:xfrm>
            <a:off x="584437" y="857360"/>
            <a:ext cx="255578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092B8CB-674E-334A-90FF-BBE41B9C9D8A}"/>
              </a:ext>
            </a:extLst>
          </p:cNvPr>
          <p:cNvSpPr/>
          <p:nvPr/>
        </p:nvSpPr>
        <p:spPr>
          <a:xfrm>
            <a:off x="206081" y="2777654"/>
            <a:ext cx="6474318" cy="723353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05334EE-02C2-0AAA-FC40-EB0D965810A1}"/>
              </a:ext>
            </a:extLst>
          </p:cNvPr>
          <p:cNvSpPr/>
          <p:nvPr/>
        </p:nvSpPr>
        <p:spPr>
          <a:xfrm>
            <a:off x="206081" y="4235329"/>
            <a:ext cx="6474318" cy="211767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1359BF-2004-9D58-E26B-5DDD3C39C02D}"/>
              </a:ext>
            </a:extLst>
          </p:cNvPr>
          <p:cNvSpPr/>
          <p:nvPr/>
        </p:nvSpPr>
        <p:spPr>
          <a:xfrm>
            <a:off x="5870142" y="6215023"/>
            <a:ext cx="497654" cy="211767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C51810-E0BE-26BC-01A4-1882704E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54" y="2060848"/>
            <a:ext cx="187213" cy="1804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실행 단추: 앞으로 또는 다음으로 이동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E2E47A4-480A-92F4-3205-49AA7A62C7E8}"/>
              </a:ext>
            </a:extLst>
          </p:cNvPr>
          <p:cNvSpPr/>
          <p:nvPr/>
        </p:nvSpPr>
        <p:spPr>
          <a:xfrm>
            <a:off x="8318289" y="2505008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78795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8">
            <a:extLst>
              <a:ext uri="{FF2B5EF4-FFF2-40B4-BE49-F238E27FC236}">
                <a16:creationId xmlns:a16="http://schemas.microsoft.com/office/drawing/2014/main" id="{D17579FB-F964-B1E2-CDC6-1FF9FF36A3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24172" b="70768"/>
          <a:stretch/>
        </p:blipFill>
        <p:spPr>
          <a:xfrm>
            <a:off x="200025" y="840853"/>
            <a:ext cx="6624638" cy="283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 startAt="5"/>
            </a:pPr>
            <a:r>
              <a:rPr lang="en-US" altLang="ko-KR" dirty="0"/>
              <a:t>    </a:t>
            </a:r>
            <a:r>
              <a:rPr lang="ko-KR" altLang="en-US" dirty="0"/>
              <a:t>아이콘 클릭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결재자 지정</a:t>
            </a:r>
            <a:endParaRPr lang="en-US" altLang="ko-KR" b="0" dirty="0"/>
          </a:p>
          <a:p>
            <a:pPr marL="228600" indent="-228600">
              <a:buFont typeface="+mj-lt"/>
              <a:buAutoNum type="arabicPeriod" startAt="5"/>
            </a:pPr>
            <a:r>
              <a:rPr lang="ko-KR" altLang="en-US" dirty="0"/>
              <a:t>다음 클릭</a:t>
            </a:r>
            <a:endParaRPr lang="en-US" altLang="ko-KR" dirty="0"/>
          </a:p>
          <a:p>
            <a:pPr marL="228600" indent="-228600">
              <a:buFont typeface="+mj-lt"/>
              <a:buAutoNum type="arabicPeriod" startAt="5"/>
            </a:pP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라인 작성 마법사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88520F-160D-6834-0356-83A3FCE7B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39" y="1149941"/>
            <a:ext cx="6639568" cy="5303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F69A70-BC5A-E479-BDEA-F881A9F9ED52}"/>
              </a:ext>
            </a:extLst>
          </p:cNvPr>
          <p:cNvSpPr/>
          <p:nvPr/>
        </p:nvSpPr>
        <p:spPr>
          <a:xfrm>
            <a:off x="266240" y="1834023"/>
            <a:ext cx="269918" cy="237626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44D928-B588-D188-D7CC-708810B61F87}"/>
              </a:ext>
            </a:extLst>
          </p:cNvPr>
          <p:cNvSpPr/>
          <p:nvPr/>
        </p:nvSpPr>
        <p:spPr>
          <a:xfrm>
            <a:off x="5880942" y="6192938"/>
            <a:ext cx="458233" cy="260478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B55BAA0-6140-F5CD-538B-7F7121837CA0}"/>
              </a:ext>
            </a:extLst>
          </p:cNvPr>
          <p:cNvSpPr/>
          <p:nvPr/>
        </p:nvSpPr>
        <p:spPr>
          <a:xfrm>
            <a:off x="584437" y="857360"/>
            <a:ext cx="255578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E1E595-1EDE-FA26-B95A-F552E8FB8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963" y="890452"/>
            <a:ext cx="170879" cy="1842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48137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 startAt="7"/>
            </a:pPr>
            <a:r>
              <a:rPr lang="ko-KR" altLang="en-US" dirty="0"/>
              <a:t>결재 제목 입력</a:t>
            </a:r>
            <a:endParaRPr lang="en-US" altLang="ko-KR" dirty="0"/>
          </a:p>
          <a:p>
            <a:pPr marL="228600" indent="-228600">
              <a:buFont typeface="+mj-lt"/>
              <a:buAutoNum type="arabicPeriod" startAt="7"/>
            </a:pPr>
            <a:r>
              <a:rPr lang="ko-KR" altLang="en-US" dirty="0"/>
              <a:t>실행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승인 </a:t>
            </a:r>
            <a:r>
              <a:rPr lang="en-US" altLang="ko-KR" dirty="0"/>
              <a:t>: </a:t>
            </a:r>
            <a:r>
              <a:rPr lang="ko-KR" altLang="en-US" b="0" dirty="0"/>
              <a:t>피지정자는 승인</a:t>
            </a:r>
            <a:r>
              <a:rPr lang="en-US" altLang="ko-KR" b="0" dirty="0"/>
              <a:t>/</a:t>
            </a:r>
            <a:r>
              <a:rPr lang="ko-KR" altLang="en-US" b="0" dirty="0"/>
              <a:t>반려 할 수 있음</a:t>
            </a:r>
            <a:r>
              <a:rPr lang="en-US" altLang="ko-KR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코멘트 </a:t>
            </a:r>
            <a:r>
              <a:rPr lang="en-US" altLang="ko-KR" dirty="0"/>
              <a:t>: </a:t>
            </a:r>
            <a:r>
              <a:rPr lang="ko-KR" altLang="en-US" b="0" dirty="0"/>
              <a:t>피지정자는 코멘트를 입력할 수 있음</a:t>
            </a:r>
            <a:r>
              <a:rPr lang="en-US" altLang="ko-KR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알림 전용 </a:t>
            </a:r>
            <a:r>
              <a:rPr lang="en-US" altLang="ko-KR" dirty="0"/>
              <a:t>: </a:t>
            </a:r>
            <a:r>
              <a:rPr lang="ko-KR" altLang="en-US" b="0" dirty="0"/>
              <a:t>피지정자는 해당 순서에 통지를 받을 수 있음</a:t>
            </a:r>
            <a:r>
              <a:rPr lang="en-US" altLang="ko-KR" b="0" dirty="0"/>
              <a:t>.</a:t>
            </a:r>
            <a:endParaRPr lang="en-US" altLang="ko-KR" dirty="0"/>
          </a:p>
          <a:p>
            <a:pPr marL="228600" indent="-228600">
              <a:buFont typeface="+mj-lt"/>
              <a:buAutoNum type="arabicPeriod" startAt="9"/>
            </a:pPr>
            <a:r>
              <a:rPr lang="ko-KR" altLang="en-US" dirty="0"/>
              <a:t>순서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직렬 결재를 구성할 경우 순서를 지정함</a:t>
            </a:r>
            <a:r>
              <a:rPr lang="en-US" altLang="ko-KR" b="0" dirty="0"/>
              <a:t>.</a:t>
            </a:r>
            <a:br>
              <a:rPr lang="en-US" altLang="ko-KR" b="0" dirty="0"/>
            </a:br>
            <a:r>
              <a:rPr lang="ko-KR" altLang="en-US" b="0" dirty="0"/>
              <a:t>같은 순서로 </a:t>
            </a:r>
            <a:r>
              <a:rPr lang="en-US" altLang="ko-KR" b="0" dirty="0"/>
              <a:t>2</a:t>
            </a:r>
            <a:r>
              <a:rPr lang="ko-KR" altLang="en-US" b="0" dirty="0"/>
              <a:t>개 이상의 </a:t>
            </a:r>
            <a:r>
              <a:rPr lang="ko-KR" altLang="en-US" b="0" dirty="0" err="1"/>
              <a:t>라우트</a:t>
            </a:r>
            <a:r>
              <a:rPr lang="ko-KR" altLang="en-US" b="0" dirty="0"/>
              <a:t> 작업이 있을 경우 해당 순서에는 병렬 결재로 구성됨</a:t>
            </a:r>
            <a:r>
              <a:rPr lang="en-US" altLang="ko-KR" b="0" dirty="0"/>
              <a:t>.</a:t>
            </a:r>
          </a:p>
          <a:p>
            <a:pPr marL="228600" indent="-228600">
              <a:buFont typeface="+mj-lt"/>
              <a:buAutoNum type="arabicPeriod" startAt="9"/>
            </a:pPr>
            <a:r>
              <a:rPr lang="ko-KR" altLang="en-US" dirty="0"/>
              <a:t>지침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결재자에게 전달할 내용 입력</a:t>
            </a:r>
            <a:endParaRPr lang="en-US" altLang="ko-KR" b="0" dirty="0"/>
          </a:p>
          <a:p>
            <a:pPr marL="228600" indent="-228600">
              <a:buFont typeface="+mj-lt"/>
              <a:buAutoNum type="arabicPeriod" startAt="9"/>
            </a:pPr>
            <a:r>
              <a:rPr lang="ko-KR" altLang="en-US" dirty="0"/>
              <a:t>결재 완료 예정일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지연 여부 표시 기준</a:t>
            </a:r>
            <a:endParaRPr lang="en-US" altLang="ko-KR" b="0" dirty="0"/>
          </a:p>
          <a:p>
            <a:pPr marL="228600" indent="-228600">
              <a:buFont typeface="+mj-lt"/>
              <a:buAutoNum type="arabicPeriod" startAt="9"/>
            </a:pPr>
            <a:r>
              <a:rPr lang="ko-KR" altLang="en-US" dirty="0"/>
              <a:t>위임 허용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체크될 경우 결재자가 대신할 위임자를 지정하여 결재자 변경할 수 있음</a:t>
            </a:r>
            <a:r>
              <a:rPr lang="en-US" altLang="ko-KR" b="0" dirty="0"/>
              <a:t>.</a:t>
            </a:r>
          </a:p>
          <a:p>
            <a:pPr marL="228600" indent="-228600">
              <a:buFont typeface="+mj-lt"/>
              <a:buAutoNum type="arabicPeriod" startAt="9"/>
            </a:pPr>
            <a:r>
              <a:rPr lang="ko-KR" altLang="en-US" dirty="0"/>
              <a:t>다음 클릭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라인 작성 마법사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D905001-03E4-5642-EB9F-5AF8376E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1161790"/>
            <a:ext cx="6624735" cy="5291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내용 개체 틀 8">
            <a:extLst>
              <a:ext uri="{FF2B5EF4-FFF2-40B4-BE49-F238E27FC236}">
                <a16:creationId xmlns:a16="http://schemas.microsoft.com/office/drawing/2014/main" id="{D3436C01-C8C2-78DB-AE90-37072183D61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4"/>
          <a:srcRect t="24172" b="70768"/>
          <a:stretch/>
        </p:blipFill>
        <p:spPr>
          <a:xfrm>
            <a:off x="200025" y="840853"/>
            <a:ext cx="6624638" cy="283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DAF9368-CFAB-845F-28F2-B7E65636FE1F}"/>
              </a:ext>
            </a:extLst>
          </p:cNvPr>
          <p:cNvSpPr/>
          <p:nvPr/>
        </p:nvSpPr>
        <p:spPr>
          <a:xfrm>
            <a:off x="559718" y="2204864"/>
            <a:ext cx="1008112" cy="144016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7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894266F-6253-55D1-3B12-591B44BD7FE9}"/>
              </a:ext>
            </a:extLst>
          </p:cNvPr>
          <p:cNvSpPr/>
          <p:nvPr/>
        </p:nvSpPr>
        <p:spPr>
          <a:xfrm>
            <a:off x="559718" y="2499815"/>
            <a:ext cx="504056" cy="144016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8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3B19F3F-2D0C-DBED-6406-6C7474F5AF7C}"/>
              </a:ext>
            </a:extLst>
          </p:cNvPr>
          <p:cNvSpPr/>
          <p:nvPr/>
        </p:nvSpPr>
        <p:spPr>
          <a:xfrm>
            <a:off x="559718" y="2755748"/>
            <a:ext cx="360040" cy="144016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9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EFAFB4-8597-CE95-B445-67A4424F09DF}"/>
              </a:ext>
            </a:extLst>
          </p:cNvPr>
          <p:cNvSpPr/>
          <p:nvPr/>
        </p:nvSpPr>
        <p:spPr>
          <a:xfrm>
            <a:off x="1886142" y="2358090"/>
            <a:ext cx="1368152" cy="600190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53336A6-113C-402A-E5AC-022F73A5BA63}"/>
              </a:ext>
            </a:extLst>
          </p:cNvPr>
          <p:cNvSpPr/>
          <p:nvPr/>
        </p:nvSpPr>
        <p:spPr>
          <a:xfrm>
            <a:off x="4196454" y="2632756"/>
            <a:ext cx="720080" cy="154288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864A458-999E-DD51-9F22-46F47239B458}"/>
              </a:ext>
            </a:extLst>
          </p:cNvPr>
          <p:cNvSpPr/>
          <p:nvPr/>
        </p:nvSpPr>
        <p:spPr>
          <a:xfrm>
            <a:off x="4196454" y="3019275"/>
            <a:ext cx="683744" cy="154288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0B0D3AB-9242-2888-795F-78E692F49132}"/>
              </a:ext>
            </a:extLst>
          </p:cNvPr>
          <p:cNvSpPr/>
          <p:nvPr/>
        </p:nvSpPr>
        <p:spPr>
          <a:xfrm>
            <a:off x="6104334" y="6275802"/>
            <a:ext cx="432048" cy="177613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C74D4BB-9BB3-7ABD-FA98-5120E898D8BC}"/>
              </a:ext>
            </a:extLst>
          </p:cNvPr>
          <p:cNvSpPr/>
          <p:nvPr/>
        </p:nvSpPr>
        <p:spPr>
          <a:xfrm>
            <a:off x="584437" y="857360"/>
            <a:ext cx="255578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실행 단추: 돌아가기 3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A535850-108C-9599-327D-667C5FBF1E18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0081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 startAt="14"/>
            </a:pPr>
            <a:r>
              <a:rPr lang="ko-KR" altLang="en-US" dirty="0"/>
              <a:t>필수 실행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임의 </a:t>
            </a:r>
            <a:r>
              <a:rPr lang="en-US" altLang="ko-KR" dirty="0"/>
              <a:t>: </a:t>
            </a:r>
            <a:r>
              <a:rPr lang="ko-KR" altLang="en-US" b="0" dirty="0"/>
              <a:t>동일 순서의 누구라도 승인하면 해당 순서의 결재는 완료 처리</a:t>
            </a:r>
            <a:endParaRPr lang="en-US" altLang="ko-KR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b="0" dirty="0"/>
              <a:t>동일 순서의 모두가 승인해야만 해당 순서의 결재가 완료 처리</a:t>
            </a:r>
            <a:endParaRPr lang="en-US" altLang="ko-KR" b="0" dirty="0"/>
          </a:p>
          <a:p>
            <a:pPr marL="228600" indent="-228600">
              <a:buFont typeface="+mj-lt"/>
              <a:buAutoNum type="arabicPeriod" startAt="15"/>
            </a:pPr>
            <a:r>
              <a:rPr lang="ko-KR" altLang="en-US" dirty="0"/>
              <a:t>완료 클릭</a:t>
            </a:r>
            <a:endParaRPr lang="en-US" altLang="ko-KR" dirty="0"/>
          </a:p>
          <a:p>
            <a:pPr marL="228600" indent="-228600">
              <a:buFont typeface="+mj-lt"/>
              <a:buAutoNum type="arabicPeriod" startAt="15"/>
            </a:pP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라인 작성 마법사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849F0C7-B04B-0B70-BD3E-8621248E7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0" y="1161561"/>
            <a:ext cx="6624736" cy="52916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내용 개체 틀 8">
            <a:extLst>
              <a:ext uri="{FF2B5EF4-FFF2-40B4-BE49-F238E27FC236}">
                <a16:creationId xmlns:a16="http://schemas.microsoft.com/office/drawing/2014/main" id="{CB7AF34F-C6DF-8DBE-7668-34A9FED0DD9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4"/>
          <a:srcRect t="24172" b="70768"/>
          <a:stretch/>
        </p:blipFill>
        <p:spPr>
          <a:xfrm>
            <a:off x="200025" y="840853"/>
            <a:ext cx="6624638" cy="2838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F20A85-145F-1AF2-5AA1-9BA8B549D5B7}"/>
              </a:ext>
            </a:extLst>
          </p:cNvPr>
          <p:cNvSpPr/>
          <p:nvPr/>
        </p:nvSpPr>
        <p:spPr>
          <a:xfrm>
            <a:off x="4944504" y="2564904"/>
            <a:ext cx="951378" cy="216024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1945C8-FAA7-A35A-02A0-B22E8F55463A}"/>
              </a:ext>
            </a:extLst>
          </p:cNvPr>
          <p:cNvSpPr/>
          <p:nvPr/>
        </p:nvSpPr>
        <p:spPr>
          <a:xfrm>
            <a:off x="5873038" y="6199621"/>
            <a:ext cx="591336" cy="243953"/>
          </a:xfrm>
          <a:prstGeom prst="roundRect">
            <a:avLst>
              <a:gd name="adj" fmla="val 15170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887ABF-3DAE-3AE9-2E5C-526AA81447CB}"/>
              </a:ext>
            </a:extLst>
          </p:cNvPr>
          <p:cNvSpPr/>
          <p:nvPr/>
        </p:nvSpPr>
        <p:spPr>
          <a:xfrm>
            <a:off x="584437" y="857360"/>
            <a:ext cx="255578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94252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b="0" dirty="0"/>
              <a:t>* </a:t>
            </a:r>
            <a:r>
              <a:rPr lang="ko-KR" altLang="en-US" b="0" dirty="0"/>
              <a:t>단순 결재 라인 작성은 최소한의 입력으로 결재를 생성할 수 있음</a:t>
            </a:r>
            <a:r>
              <a:rPr lang="en-US" altLang="ko-KR" b="0" dirty="0"/>
              <a:t>. </a:t>
            </a:r>
            <a:r>
              <a:rPr lang="ko-KR" altLang="en-US" b="0" dirty="0"/>
              <a:t>즉</a:t>
            </a:r>
            <a:r>
              <a:rPr lang="en-US" altLang="ko-KR" b="0" dirty="0"/>
              <a:t>, </a:t>
            </a:r>
            <a:r>
              <a:rPr lang="ko-KR" altLang="en-US" b="0" dirty="0"/>
              <a:t>결재의 구조가 복잡하지 않은 경우 유용하지만</a:t>
            </a:r>
            <a:r>
              <a:rPr lang="en-US" altLang="ko-KR" b="0" dirty="0"/>
              <a:t>, </a:t>
            </a:r>
            <a:r>
              <a:rPr lang="ko-KR" altLang="en-US" dirty="0"/>
              <a:t>결재가 완료되어도 </a:t>
            </a:r>
            <a:r>
              <a:rPr lang="ko-KR" altLang="en-US" b="0" dirty="0"/>
              <a:t>결재에 연결된 대상 개체가 자동으로 진행되지 않아 </a:t>
            </a:r>
            <a:r>
              <a:rPr lang="ko-KR" altLang="en-US" dirty="0"/>
              <a:t>별도로 대상 개체의 상태를 진행시켜야 함</a:t>
            </a:r>
            <a:r>
              <a:rPr lang="en-US" altLang="ko-KR" dirty="0"/>
              <a:t>.</a:t>
            </a:r>
          </a:p>
          <a:p>
            <a:r>
              <a:rPr lang="ko-KR" altLang="en-US" b="0" dirty="0"/>
              <a:t>예</a:t>
            </a:r>
            <a:r>
              <a:rPr lang="en-US" altLang="ko-KR" b="0" dirty="0"/>
              <a:t>, “</a:t>
            </a:r>
            <a:r>
              <a:rPr lang="ko-KR" altLang="en-US" b="0" dirty="0"/>
              <a:t>검토 중</a:t>
            </a:r>
            <a:r>
              <a:rPr lang="en-US" altLang="ko-KR" b="0" dirty="0"/>
              <a:t>“ </a:t>
            </a:r>
            <a:r>
              <a:rPr lang="ko-KR" altLang="en-US" b="0" dirty="0"/>
              <a:t>상태의 작업에 대한 결재가 승인되었지만 </a:t>
            </a:r>
            <a:r>
              <a:rPr lang="en-US" altLang="ko-KR" b="0" dirty="0"/>
              <a:t>“</a:t>
            </a:r>
            <a:r>
              <a:rPr lang="ko-KR" altLang="en-US" b="0" dirty="0"/>
              <a:t>완료됨</a:t>
            </a:r>
            <a:r>
              <a:rPr lang="en-US" altLang="ko-KR" b="0" dirty="0"/>
              <a:t>“ </a:t>
            </a:r>
            <a:r>
              <a:rPr lang="ko-KR" altLang="en-US" b="0" dirty="0"/>
              <a:t>으로 진행되지 않음</a:t>
            </a:r>
            <a:r>
              <a:rPr lang="en-US" altLang="ko-KR" b="0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  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지침 입력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실행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완료 예정일 지정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즉시 결재 라인 시작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체크 시 완료 버튼 클릭과 동시에 결재가 시작됨</a:t>
            </a:r>
            <a:r>
              <a:rPr lang="en-US" altLang="ko-KR" b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위임 허용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멤버 추가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결재자를 검색하여 지정</a:t>
            </a:r>
            <a:endParaRPr lang="en-US" altLang="ko-KR" b="0" dirty="0"/>
          </a:p>
          <a:p>
            <a:pPr marL="228600" indent="-228600">
              <a:buAutoNum type="arabicPeriod"/>
            </a:pPr>
            <a:r>
              <a:rPr lang="ko-KR" altLang="en-US" dirty="0"/>
              <a:t>완료 클릭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단순 결재 라인 작성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내용 개체 틀 8">
            <a:extLst>
              <a:ext uri="{FF2B5EF4-FFF2-40B4-BE49-F238E27FC236}">
                <a16:creationId xmlns:a16="http://schemas.microsoft.com/office/drawing/2014/main" id="{BA64EA70-39F8-1764-87A4-9428143AA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72" b="70768"/>
          <a:stretch/>
        </p:blipFill>
        <p:spPr>
          <a:xfrm>
            <a:off x="200025" y="840853"/>
            <a:ext cx="6624638" cy="283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EC0666-D477-329B-C69C-5E3C55C92881}"/>
              </a:ext>
            </a:extLst>
          </p:cNvPr>
          <p:cNvSpPr/>
          <p:nvPr/>
        </p:nvSpPr>
        <p:spPr>
          <a:xfrm>
            <a:off x="818134" y="857360"/>
            <a:ext cx="255578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E92F6D-FCDF-B7E4-7E4F-A3B237B0B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34" y="1130993"/>
            <a:ext cx="5618632" cy="5322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6BF024D-4371-256E-3417-7C2F571F3975}"/>
              </a:ext>
            </a:extLst>
          </p:cNvPr>
          <p:cNvSpPr/>
          <p:nvPr/>
        </p:nvSpPr>
        <p:spPr>
          <a:xfrm>
            <a:off x="703734" y="2442811"/>
            <a:ext cx="2952328" cy="917659"/>
          </a:xfrm>
          <a:prstGeom prst="roundRect">
            <a:avLst>
              <a:gd name="adj" fmla="val 1331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49E4217-CC63-740A-D781-3EDD9B61C998}"/>
              </a:ext>
            </a:extLst>
          </p:cNvPr>
          <p:cNvSpPr/>
          <p:nvPr/>
        </p:nvSpPr>
        <p:spPr>
          <a:xfrm>
            <a:off x="4075410" y="2461146"/>
            <a:ext cx="648072" cy="341595"/>
          </a:xfrm>
          <a:prstGeom prst="roundRect">
            <a:avLst>
              <a:gd name="adj" fmla="val 1331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01833B-DC21-9A39-6F6D-32181BB5E91C}"/>
              </a:ext>
            </a:extLst>
          </p:cNvPr>
          <p:cNvSpPr/>
          <p:nvPr/>
        </p:nvSpPr>
        <p:spPr>
          <a:xfrm>
            <a:off x="5429022" y="2859286"/>
            <a:ext cx="270504" cy="249341"/>
          </a:xfrm>
          <a:prstGeom prst="roundRect">
            <a:avLst>
              <a:gd name="adj" fmla="val 1331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9D94194-C9B7-BE1E-8BF5-53A9A146EB4B}"/>
              </a:ext>
            </a:extLst>
          </p:cNvPr>
          <p:cNvSpPr/>
          <p:nvPr/>
        </p:nvSpPr>
        <p:spPr>
          <a:xfrm>
            <a:off x="4071140" y="3023622"/>
            <a:ext cx="1245298" cy="170304"/>
          </a:xfrm>
          <a:prstGeom prst="roundRect">
            <a:avLst>
              <a:gd name="adj" fmla="val 1331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1DB58D7-5044-54D8-0484-9140EC84C780}"/>
              </a:ext>
            </a:extLst>
          </p:cNvPr>
          <p:cNvSpPr/>
          <p:nvPr/>
        </p:nvSpPr>
        <p:spPr>
          <a:xfrm>
            <a:off x="4071140" y="3190166"/>
            <a:ext cx="1245298" cy="170304"/>
          </a:xfrm>
          <a:prstGeom prst="roundRect">
            <a:avLst>
              <a:gd name="adj" fmla="val 1331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8C903D-D668-A9D5-DBAF-AEDBD56E72C8}"/>
              </a:ext>
            </a:extLst>
          </p:cNvPr>
          <p:cNvSpPr/>
          <p:nvPr/>
        </p:nvSpPr>
        <p:spPr>
          <a:xfrm>
            <a:off x="4100832" y="3973970"/>
            <a:ext cx="2221533" cy="319125"/>
          </a:xfrm>
          <a:prstGeom prst="roundRect">
            <a:avLst>
              <a:gd name="adj" fmla="val 1331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7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57669F7-3BF5-66A1-3329-61D8A306AF58}"/>
              </a:ext>
            </a:extLst>
          </p:cNvPr>
          <p:cNvSpPr/>
          <p:nvPr/>
        </p:nvSpPr>
        <p:spPr>
          <a:xfrm>
            <a:off x="5367345" y="6197097"/>
            <a:ext cx="510143" cy="237536"/>
          </a:xfrm>
          <a:prstGeom prst="roundRect">
            <a:avLst>
              <a:gd name="adj" fmla="val 1331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8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06AFF2E-796D-B7B1-89F2-994266EBE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54" y="2833871"/>
            <a:ext cx="147067" cy="15665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실행 단추: 앞으로 또는 다음으로 이동 2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FE79A6C-06B5-20C2-3680-00C15BDA8FD5}"/>
              </a:ext>
            </a:extLst>
          </p:cNvPr>
          <p:cNvSpPr/>
          <p:nvPr/>
        </p:nvSpPr>
        <p:spPr>
          <a:xfrm>
            <a:off x="7616502" y="3270170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실행 단추: 앞으로 또는 다음으로 이동 2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D72A624-BCA1-3722-3A61-05E68B99B620}"/>
              </a:ext>
            </a:extLst>
          </p:cNvPr>
          <p:cNvSpPr/>
          <p:nvPr/>
        </p:nvSpPr>
        <p:spPr>
          <a:xfrm>
            <a:off x="7976542" y="4300205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0208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결재 라인 승인 관리는 미리 결재 라인 템플릿을 등록해 놓고 </a:t>
            </a:r>
            <a:r>
              <a:rPr lang="en-US" altLang="ko-KR" sz="1200" dirty="0"/>
              <a:t>“</a:t>
            </a:r>
            <a:r>
              <a:rPr lang="ko-KR" altLang="en-US" dirty="0"/>
              <a:t>승인 중</a:t>
            </a:r>
            <a:r>
              <a:rPr lang="en-US" altLang="ko-KR" dirty="0"/>
              <a:t>“ </a:t>
            </a:r>
            <a:r>
              <a:rPr lang="ko-KR" altLang="en-US" dirty="0"/>
              <a:t>상태에서 결재만 시작할 때 유용한 방식임</a:t>
            </a:r>
            <a:r>
              <a:rPr lang="en-US" altLang="ko-KR" dirty="0"/>
              <a:t>.</a:t>
            </a:r>
          </a:p>
          <a:p>
            <a:endParaRPr lang="en-US" altLang="ko-KR" b="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…</a:t>
            </a:r>
            <a:r>
              <a:rPr lang="ko-KR" altLang="en-US" dirty="0"/>
              <a:t> 클릭하여 결재 라인 템플릿 검색하여 지정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완료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라인 활동 상태가 </a:t>
            </a:r>
            <a:r>
              <a:rPr lang="en-US" altLang="ko-KR" dirty="0"/>
              <a:t>“</a:t>
            </a:r>
            <a:r>
              <a:rPr lang="ko-KR" altLang="en-US" dirty="0"/>
              <a:t>시작되지 않음</a:t>
            </a:r>
            <a:r>
              <a:rPr lang="en-US" altLang="ko-KR" dirty="0"/>
              <a:t>“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시작할 결재의 체크박스 체크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아이콘 클릭하여 결재 시작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</a:t>
            </a:r>
            <a:r>
              <a:rPr lang="en-US" altLang="ko-KR" dirty="0"/>
              <a:t>(</a:t>
            </a:r>
            <a:r>
              <a:rPr lang="ko-KR" altLang="en-US" dirty="0"/>
              <a:t>결재 라인 승인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48598-9B43-74E6-C1B9-3BE5C0327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38"/>
          <a:stretch/>
        </p:blipFill>
        <p:spPr>
          <a:xfrm>
            <a:off x="200025" y="1196753"/>
            <a:ext cx="6624391" cy="2520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내용 개체 틀 8">
            <a:extLst>
              <a:ext uri="{FF2B5EF4-FFF2-40B4-BE49-F238E27FC236}">
                <a16:creationId xmlns:a16="http://schemas.microsoft.com/office/drawing/2014/main" id="{777AE420-4F5E-E496-B873-78065D200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72" b="70768"/>
          <a:stretch/>
        </p:blipFill>
        <p:spPr>
          <a:xfrm>
            <a:off x="200025" y="840853"/>
            <a:ext cx="6624638" cy="283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21EB151-F49D-698F-9848-4598A6C5D677}"/>
              </a:ext>
            </a:extLst>
          </p:cNvPr>
          <p:cNvSpPr/>
          <p:nvPr/>
        </p:nvSpPr>
        <p:spPr>
          <a:xfrm>
            <a:off x="1063774" y="857360"/>
            <a:ext cx="255578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13733E9-E3B9-EE5A-B281-A563924508E0}"/>
              </a:ext>
            </a:extLst>
          </p:cNvPr>
          <p:cNvSpPr/>
          <p:nvPr/>
        </p:nvSpPr>
        <p:spPr>
          <a:xfrm>
            <a:off x="4304134" y="3283922"/>
            <a:ext cx="255578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57AD4E-AF53-35ED-80F2-481231C8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00" b="222"/>
          <a:stretch/>
        </p:blipFill>
        <p:spPr>
          <a:xfrm>
            <a:off x="205034" y="3717033"/>
            <a:ext cx="6624391" cy="288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022C91-6CE3-9204-70F2-B4A6141CCA0B}"/>
              </a:ext>
            </a:extLst>
          </p:cNvPr>
          <p:cNvSpPr/>
          <p:nvPr/>
        </p:nvSpPr>
        <p:spPr>
          <a:xfrm>
            <a:off x="5666133" y="3717033"/>
            <a:ext cx="554462" cy="288032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672554-BB18-0738-8942-8B8AA90FA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620"/>
          <a:stretch/>
        </p:blipFill>
        <p:spPr>
          <a:xfrm>
            <a:off x="200025" y="4299652"/>
            <a:ext cx="6624391" cy="2153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549496-314B-11D1-EC56-E12B4FB810F8}"/>
              </a:ext>
            </a:extLst>
          </p:cNvPr>
          <p:cNvSpPr/>
          <p:nvPr/>
        </p:nvSpPr>
        <p:spPr>
          <a:xfrm>
            <a:off x="334781" y="6165303"/>
            <a:ext cx="238043" cy="216025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2F486E9-694C-44CA-DC1A-A74FBF1D84ED}"/>
              </a:ext>
            </a:extLst>
          </p:cNvPr>
          <p:cNvSpPr/>
          <p:nvPr/>
        </p:nvSpPr>
        <p:spPr>
          <a:xfrm>
            <a:off x="2025278" y="5929681"/>
            <a:ext cx="936104" cy="432050"/>
          </a:xfrm>
          <a:prstGeom prst="roundRect">
            <a:avLst>
              <a:gd name="adj" fmla="val 16936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A6A934C-A440-BBAB-88F3-CEC850FBE399}"/>
              </a:ext>
            </a:extLst>
          </p:cNvPr>
          <p:cNvSpPr/>
          <p:nvPr/>
        </p:nvSpPr>
        <p:spPr>
          <a:xfrm>
            <a:off x="1600093" y="5681906"/>
            <a:ext cx="238043" cy="216025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CDED82-4505-A504-F60F-89AA04CF8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455" y="1844824"/>
            <a:ext cx="207552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A34D5F-216E-4BF5-B2B1-990AD8AAB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857" y="3316293"/>
            <a:ext cx="204150" cy="2080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56497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    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완료 기준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사용자 그룹 할당 되돌리기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b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편집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571D748-EA9B-4041-784B-7C3E288CAD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b="64159"/>
          <a:stretch/>
        </p:blipFill>
        <p:spPr>
          <a:xfrm>
            <a:off x="200025" y="844215"/>
            <a:ext cx="6624638" cy="20087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A8207C-7B3B-2555-A6C6-EDBD26C94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163"/>
          <a:stretch/>
        </p:blipFill>
        <p:spPr>
          <a:xfrm>
            <a:off x="199680" y="2924944"/>
            <a:ext cx="6636936" cy="35282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E2F72C7-74C0-1728-8B8F-E160DE1A4D96}"/>
              </a:ext>
            </a:extLst>
          </p:cNvPr>
          <p:cNvSpPr/>
          <p:nvPr/>
        </p:nvSpPr>
        <p:spPr>
          <a:xfrm>
            <a:off x="1564607" y="2674068"/>
            <a:ext cx="211222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26077F3-4FF6-A327-B595-778D4BE6CAC3}"/>
              </a:ext>
            </a:extLst>
          </p:cNvPr>
          <p:cNvSpPr/>
          <p:nvPr/>
        </p:nvSpPr>
        <p:spPr>
          <a:xfrm>
            <a:off x="1536494" y="4197209"/>
            <a:ext cx="2257826" cy="18848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658FC9-A173-81BD-A664-85EA05D7CF4F}"/>
              </a:ext>
            </a:extLst>
          </p:cNvPr>
          <p:cNvSpPr/>
          <p:nvPr/>
        </p:nvSpPr>
        <p:spPr>
          <a:xfrm>
            <a:off x="1536494" y="4411591"/>
            <a:ext cx="3271696" cy="271198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F36E7E8-DBC4-D3CE-020F-23AAE1DDE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54" y="870620"/>
            <a:ext cx="237202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실행 단추: 앞으로 또는 다음으로 이동 2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3820B6DB-9B13-A83C-BC6A-F65342A67A3A}"/>
              </a:ext>
            </a:extLst>
          </p:cNvPr>
          <p:cNvSpPr/>
          <p:nvPr/>
        </p:nvSpPr>
        <p:spPr>
          <a:xfrm>
            <a:off x="8339557" y="1124744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실행 단추: 앞으로 또는 다음으로 이동 2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AA25A5D-B6FA-0584-3171-640D6D6E3E83}"/>
              </a:ext>
            </a:extLst>
          </p:cNvPr>
          <p:cNvSpPr/>
          <p:nvPr/>
        </p:nvSpPr>
        <p:spPr>
          <a:xfrm>
            <a:off x="9128670" y="1340768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4026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멤버 </a:t>
            </a:r>
            <a:r>
              <a:rPr lang="en-US" altLang="ko-KR" dirty="0"/>
              <a:t>tab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멤버 추가 클릭하여 결재자 지정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작업</a:t>
            </a:r>
            <a:r>
              <a:rPr lang="en-US" altLang="ko-KR" dirty="0"/>
              <a:t>(</a:t>
            </a:r>
            <a:r>
              <a:rPr lang="ko-KR" altLang="en-US" dirty="0"/>
              <a:t>그래픽</a:t>
            </a:r>
            <a:r>
              <a:rPr lang="en-US" altLang="ko-KR" dirty="0"/>
              <a:t>) tab </a:t>
            </a:r>
            <a:r>
              <a:rPr lang="ko-KR" altLang="en-US" dirty="0"/>
              <a:t>의 내용이 변경됨을 확인</a:t>
            </a:r>
            <a:endParaRPr lang="en-US" altLang="ko-KR" dirty="0"/>
          </a:p>
          <a:p>
            <a:pPr marL="228600" indent="-228600">
              <a:buAutoNum type="arabicPeriod" startAt="5"/>
            </a:pPr>
            <a:endParaRPr lang="en-US" altLang="ko-KR" b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편집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3B9122C-A122-6536-C969-0C25FE04F56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00025" y="844215"/>
            <a:ext cx="6624638" cy="5604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14743F0-BE22-D8BB-9744-DD55AAA7373E}"/>
              </a:ext>
            </a:extLst>
          </p:cNvPr>
          <p:cNvSpPr/>
          <p:nvPr/>
        </p:nvSpPr>
        <p:spPr>
          <a:xfrm>
            <a:off x="2465834" y="2496784"/>
            <a:ext cx="360040" cy="178532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1147E81-31AB-A37A-5CA5-FC6853AEE65E}"/>
              </a:ext>
            </a:extLst>
          </p:cNvPr>
          <p:cNvSpPr/>
          <p:nvPr/>
        </p:nvSpPr>
        <p:spPr>
          <a:xfrm>
            <a:off x="1580023" y="2662312"/>
            <a:ext cx="297554" cy="216024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FEA668-2B28-A70F-C365-1CB34C5BDB18}"/>
              </a:ext>
            </a:extLst>
          </p:cNvPr>
          <p:cNvSpPr/>
          <p:nvPr/>
        </p:nvSpPr>
        <p:spPr>
          <a:xfrm>
            <a:off x="1580022" y="2899544"/>
            <a:ext cx="1245851" cy="216024"/>
          </a:xfrm>
          <a:prstGeom prst="roundRect">
            <a:avLst>
              <a:gd name="adj" fmla="val 22815"/>
            </a:avLst>
          </a:prstGeom>
          <a:solidFill>
            <a:schemeClr val="bg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288BE7-822C-D3D9-404B-37BCCB65D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887" y="4667742"/>
            <a:ext cx="5273036" cy="177656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3384086-B7D3-A81F-3F52-2A8764E158E2}"/>
              </a:ext>
            </a:extLst>
          </p:cNvPr>
          <p:cNvSpPr/>
          <p:nvPr/>
        </p:nvSpPr>
        <p:spPr>
          <a:xfrm>
            <a:off x="1554622" y="5448010"/>
            <a:ext cx="2724112" cy="789301"/>
          </a:xfrm>
          <a:prstGeom prst="roundRect">
            <a:avLst>
              <a:gd name="adj" fmla="val 12356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0214716-59B8-B3BC-9B7D-03F6CA4BE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54" y="1097186"/>
            <a:ext cx="212052" cy="156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402894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A08D93-568F-CB38-7822-777C235BB3C6}"/>
              </a:ext>
            </a:extLst>
          </p:cNvPr>
          <p:cNvSpPr/>
          <p:nvPr/>
        </p:nvSpPr>
        <p:spPr>
          <a:xfrm>
            <a:off x="-1" y="1061855"/>
            <a:ext cx="9904413" cy="735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199" b="1" dirty="0">
                <a:latin typeface="+mj-ea"/>
                <a:ea typeface="+mj-ea"/>
                <a:cs typeface="Arial" pitchFamily="34" charset="0"/>
              </a:rPr>
              <a:t>Classify &amp; Reuse</a:t>
            </a:r>
            <a:endParaRPr lang="ko-KR" altLang="en-US" sz="3199" b="1" dirty="0">
              <a:latin typeface="+mj-ea"/>
              <a:ea typeface="+mj-ea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CF7F4B-DD5B-07C9-CA85-26C0C19A728D}"/>
              </a:ext>
            </a:extLst>
          </p:cNvPr>
          <p:cNvCxnSpPr>
            <a:cxnSpLocks/>
          </p:cNvCxnSpPr>
          <p:nvPr/>
        </p:nvCxnSpPr>
        <p:spPr>
          <a:xfrm>
            <a:off x="1064397" y="2060848"/>
            <a:ext cx="801292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1987BEC-C3D4-0926-76C7-B920B1E868DE}"/>
              </a:ext>
            </a:extLst>
          </p:cNvPr>
          <p:cNvCxnSpPr>
            <a:cxnSpLocks/>
          </p:cNvCxnSpPr>
          <p:nvPr/>
        </p:nvCxnSpPr>
        <p:spPr>
          <a:xfrm>
            <a:off x="1064397" y="836613"/>
            <a:ext cx="801797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27C384-8E43-EB69-EFFE-5A47DB55DFF0}"/>
              </a:ext>
            </a:extLst>
          </p:cNvPr>
          <p:cNvSpPr/>
          <p:nvPr/>
        </p:nvSpPr>
        <p:spPr>
          <a:xfrm>
            <a:off x="1428622" y="2204864"/>
            <a:ext cx="7284480" cy="5749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14350" lvl="0" indent="-514350">
              <a:lnSpc>
                <a:spcPct val="150000"/>
              </a:lnSpc>
              <a:buAutoNum type="arabicPeriod"/>
            </a:pPr>
            <a:r>
              <a:rPr lang="ko-KR" altLang="en-US" sz="2400" b="1" dirty="0">
                <a:latin typeface="+mj-ea"/>
                <a:ea typeface="+mj-ea"/>
                <a:cs typeface="Arial" pitchFamily="34" charset="0"/>
              </a:rPr>
              <a:t>문서 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B39E8F-963A-E2C3-1A77-7516D8FA0FE6}"/>
              </a:ext>
            </a:extLst>
          </p:cNvPr>
          <p:cNvSpPr/>
          <p:nvPr/>
        </p:nvSpPr>
        <p:spPr>
          <a:xfrm>
            <a:off x="1428622" y="2923845"/>
            <a:ext cx="7284480" cy="5749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400" b="1" dirty="0">
                <a:latin typeface="+mj-ea"/>
                <a:ea typeface="+mj-ea"/>
                <a:cs typeface="Arial" pitchFamily="34" charset="0"/>
              </a:rPr>
              <a:t>문서 버전 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CB9983-9C95-9AF2-1001-470C64C8D3AE}"/>
              </a:ext>
            </a:extLst>
          </p:cNvPr>
          <p:cNvSpPr/>
          <p:nvPr/>
        </p:nvSpPr>
        <p:spPr>
          <a:xfrm>
            <a:off x="1428622" y="3642826"/>
            <a:ext cx="7284480" cy="5749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400" b="1" dirty="0">
                <a:latin typeface="+mj-ea"/>
                <a:ea typeface="+mj-ea"/>
                <a:cs typeface="Arial" pitchFamily="34" charset="0"/>
              </a:rPr>
              <a:t>문서 승인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0BB8BF-CAAE-32EB-83F1-87B477659518}"/>
              </a:ext>
            </a:extLst>
          </p:cNvPr>
          <p:cNvSpPr/>
          <p:nvPr/>
        </p:nvSpPr>
        <p:spPr>
          <a:xfrm>
            <a:off x="1428622" y="4361807"/>
            <a:ext cx="7284480" cy="5749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2400" b="1" dirty="0">
                <a:latin typeface="+mj-ea"/>
                <a:ea typeface="+mj-ea"/>
                <a:cs typeface="Arial" pitchFamily="34" charset="0"/>
              </a:rPr>
              <a:t>문서 개정</a:t>
            </a:r>
          </a:p>
        </p:txBody>
      </p:sp>
    </p:spTree>
    <p:extLst>
      <p:ext uri="{BB962C8B-B14F-4D97-AF65-F5344CB8AC3E}">
        <p14:creationId xmlns:p14="http://schemas.microsoft.com/office/powerpoint/2010/main" val="3786235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작업 </a:t>
            </a:r>
            <a:r>
              <a:rPr lang="en-US" altLang="ko-KR" dirty="0"/>
              <a:t>tab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     </a:t>
            </a:r>
            <a:r>
              <a:rPr lang="ko-KR" altLang="en-US" dirty="0"/>
              <a:t>아이콘 클릭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작업 추가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0" dirty="0"/>
              <a:t>3-1</a:t>
            </a:r>
            <a:r>
              <a:rPr lang="ko-KR" altLang="en-US" b="0" dirty="0"/>
              <a:t>의 내용을 추가한다</a:t>
            </a:r>
            <a:r>
              <a:rPr lang="en-US" altLang="ko-KR" b="0" dirty="0"/>
              <a:t>.</a:t>
            </a:r>
            <a:br>
              <a:rPr lang="en-US" altLang="ko-KR" b="0" dirty="0"/>
            </a:br>
            <a:r>
              <a:rPr lang="en-US" altLang="ko-KR" b="0" dirty="0"/>
              <a:t>3-1</a:t>
            </a:r>
            <a:r>
              <a:rPr lang="ko-KR" altLang="en-US" b="0" dirty="0"/>
              <a:t>의 입력하는 내용 참고</a:t>
            </a:r>
            <a:endParaRPr lang="en-US" altLang="ko-KR" b="0" dirty="0"/>
          </a:p>
          <a:p>
            <a:pPr marL="228600" indent="-228600">
              <a:buAutoNum type="arabicPeriod"/>
            </a:pPr>
            <a:r>
              <a:rPr lang="ko-KR" altLang="en-US" dirty="0"/>
              <a:t>정렬 순서 새로 고침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화면의 작업들을 순서에 따라서 오름차순으로 정렬한다</a:t>
            </a:r>
            <a:r>
              <a:rPr lang="en-US" altLang="ko-KR" b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제거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체크박스가 체크된 작업을 제거</a:t>
            </a:r>
            <a:endParaRPr lang="en-US" altLang="ko-KR" b="0" dirty="0"/>
          </a:p>
          <a:p>
            <a:pPr marL="228600" indent="-228600">
              <a:buAutoNum type="arabicPeriod"/>
            </a:pPr>
            <a:r>
              <a:rPr lang="ko-KR" altLang="en-US" dirty="0"/>
              <a:t>선택 항목 할당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체크박스가 체크된 작업에 결재의 멤버를 지정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편집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CD5B1722-A434-19A1-196A-E2F266F3FE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00025" y="844215"/>
            <a:ext cx="6624638" cy="5604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1BE3201-DB36-00D6-CB47-B38D64B20FC2}"/>
              </a:ext>
            </a:extLst>
          </p:cNvPr>
          <p:cNvSpPr/>
          <p:nvPr/>
        </p:nvSpPr>
        <p:spPr>
          <a:xfrm>
            <a:off x="2313310" y="4562078"/>
            <a:ext cx="360040" cy="178532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BAF3116-049E-1947-9AA9-40D956A381CF}"/>
              </a:ext>
            </a:extLst>
          </p:cNvPr>
          <p:cNvSpPr/>
          <p:nvPr/>
        </p:nvSpPr>
        <p:spPr>
          <a:xfrm>
            <a:off x="1567830" y="4721250"/>
            <a:ext cx="288032" cy="247787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796721-587F-9D02-1E1A-53BA1D604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830" y="2136750"/>
            <a:ext cx="5016371" cy="2228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C1582BA-B7E9-643C-1ADE-D7FBD8957A09}"/>
              </a:ext>
            </a:extLst>
          </p:cNvPr>
          <p:cNvSpPr/>
          <p:nvPr/>
        </p:nvSpPr>
        <p:spPr>
          <a:xfrm>
            <a:off x="1587300" y="2649612"/>
            <a:ext cx="435648" cy="178532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F8AE5C3-4185-B0DC-9224-C6B158589550}"/>
              </a:ext>
            </a:extLst>
          </p:cNvPr>
          <p:cNvSpPr/>
          <p:nvPr/>
        </p:nvSpPr>
        <p:spPr>
          <a:xfrm>
            <a:off x="2067977" y="2649612"/>
            <a:ext cx="693581" cy="178532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85D4FBA-5FCA-C359-0301-8FAB73D5CB7E}"/>
              </a:ext>
            </a:extLst>
          </p:cNvPr>
          <p:cNvSpPr/>
          <p:nvPr/>
        </p:nvSpPr>
        <p:spPr>
          <a:xfrm>
            <a:off x="2798441" y="2649612"/>
            <a:ext cx="243095" cy="178532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0282828-536F-C089-5705-A50B03CB0C83}"/>
              </a:ext>
            </a:extLst>
          </p:cNvPr>
          <p:cNvSpPr/>
          <p:nvPr/>
        </p:nvSpPr>
        <p:spPr>
          <a:xfrm>
            <a:off x="3080247" y="2649612"/>
            <a:ext cx="630530" cy="178532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E57A72-7273-A313-2B8F-166638049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54" y="1071786"/>
            <a:ext cx="237202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8DB7598-A6F4-FF94-694E-CEE25B088CBA}"/>
              </a:ext>
            </a:extLst>
          </p:cNvPr>
          <p:cNvSpPr/>
          <p:nvPr/>
        </p:nvSpPr>
        <p:spPr>
          <a:xfrm>
            <a:off x="1587299" y="3095024"/>
            <a:ext cx="4996901" cy="910040"/>
          </a:xfrm>
          <a:prstGeom prst="roundRect">
            <a:avLst>
              <a:gd name="adj" fmla="val 13744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실행 단추: 앞으로 또는 다음으로 이동 2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D989985-B4DC-6638-ECE4-153F3F37BDC9}"/>
              </a:ext>
            </a:extLst>
          </p:cNvPr>
          <p:cNvSpPr/>
          <p:nvPr/>
        </p:nvSpPr>
        <p:spPr>
          <a:xfrm>
            <a:off x="9056662" y="1700808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1223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작업 가속화 설정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0" dirty="0"/>
              <a:t>1-1</a:t>
            </a:r>
            <a:r>
              <a:rPr lang="ko-KR" altLang="en-US" b="0" dirty="0"/>
              <a:t>의 화면에서 완료 예정일 기준 언제부터 알림 메일을 받을지 지정</a:t>
            </a:r>
            <a:endParaRPr lang="en-US" altLang="ko-KR" b="0" dirty="0"/>
          </a:p>
          <a:p>
            <a:pPr marL="228600" indent="-228600"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템플릿으로 저장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0" dirty="0"/>
              <a:t>2-1</a:t>
            </a:r>
            <a:r>
              <a:rPr lang="ko-KR" altLang="en-US" b="0" dirty="0"/>
              <a:t>의 내용을 입력하고 결재 라인 템플릿으로 저장하여 다음 번 결재 시 재사용 가능</a:t>
            </a:r>
            <a:r>
              <a:rPr lang="en-US" altLang="ko-KR" b="0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결재 라인 시작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중지되어 있는 결재를 시작하여 결재자들에게 알림 전달</a:t>
            </a:r>
            <a:endParaRPr lang="en-US" altLang="ko-KR" b="0" dirty="0"/>
          </a:p>
          <a:p>
            <a:pPr marL="228600" indent="-228600">
              <a:buAutoNum type="arabicPeriod"/>
            </a:pPr>
            <a:r>
              <a:rPr lang="en-US" altLang="ko-KR" dirty="0"/>
              <a:t>    </a:t>
            </a:r>
            <a:r>
              <a:rPr lang="ko-KR" altLang="en-US" dirty="0"/>
              <a:t>소유권 전송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0" dirty="0"/>
              <a:t>4-1 </a:t>
            </a:r>
            <a:r>
              <a:rPr lang="ko-KR" altLang="en-US" b="0" dirty="0"/>
              <a:t>화면에서 새로운 결재 소유자 및 소유자의 권한</a:t>
            </a:r>
            <a:r>
              <a:rPr lang="en-US" altLang="ko-KR" b="0" dirty="0"/>
              <a:t>(</a:t>
            </a:r>
            <a:r>
              <a:rPr lang="ko-KR" altLang="en-US" b="0" dirty="0"/>
              <a:t>조직</a:t>
            </a:r>
            <a:r>
              <a:rPr lang="en-US" altLang="ko-KR" b="0" dirty="0"/>
              <a:t>, </a:t>
            </a:r>
            <a:r>
              <a:rPr lang="ko-KR" altLang="en-US" b="0" dirty="0"/>
              <a:t>협업 공간</a:t>
            </a:r>
            <a:r>
              <a:rPr lang="en-US" altLang="ko-KR" b="0" dirty="0"/>
              <a:t>)</a:t>
            </a:r>
            <a:r>
              <a:rPr lang="ko-KR" altLang="en-US" b="0" dirty="0"/>
              <a:t>을 지정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 startAt="5"/>
            </a:pPr>
            <a:endParaRPr lang="en-US" altLang="ko-KR" b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편집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571D748-EA9B-4041-784B-7C3E288CAD1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" b="-219"/>
          <a:stretch/>
        </p:blipFill>
        <p:spPr>
          <a:xfrm>
            <a:off x="200025" y="844215"/>
            <a:ext cx="6624638" cy="56167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172B286-8249-5F4E-8482-E3859F0BC4F7}"/>
              </a:ext>
            </a:extLst>
          </p:cNvPr>
          <p:cNvSpPr/>
          <p:nvPr/>
        </p:nvSpPr>
        <p:spPr>
          <a:xfrm>
            <a:off x="1794797" y="2674068"/>
            <a:ext cx="211222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3CDDA43-7887-6076-5B56-4FEE32A379DD}"/>
              </a:ext>
            </a:extLst>
          </p:cNvPr>
          <p:cNvSpPr/>
          <p:nvPr/>
        </p:nvSpPr>
        <p:spPr>
          <a:xfrm>
            <a:off x="2012854" y="2674068"/>
            <a:ext cx="211222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CE4DD77-AAD1-CB1A-A214-9E4112BAA4F1}"/>
              </a:ext>
            </a:extLst>
          </p:cNvPr>
          <p:cNvSpPr/>
          <p:nvPr/>
        </p:nvSpPr>
        <p:spPr>
          <a:xfrm>
            <a:off x="2256312" y="2674068"/>
            <a:ext cx="211222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7BCA421-57F8-1EAD-5024-714ACA729E0A}"/>
              </a:ext>
            </a:extLst>
          </p:cNvPr>
          <p:cNvSpPr/>
          <p:nvPr/>
        </p:nvSpPr>
        <p:spPr>
          <a:xfrm>
            <a:off x="2719958" y="2674068"/>
            <a:ext cx="211222" cy="250876"/>
          </a:xfrm>
          <a:prstGeom prst="roundRect">
            <a:avLst>
              <a:gd name="adj" fmla="val 2281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2BCB41-4807-D4D7-1C54-94112F93E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54" y="889670"/>
            <a:ext cx="189929" cy="1761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5780F7-2FE0-A5E7-C316-C08EC50E6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71" y="3212976"/>
            <a:ext cx="3518475" cy="137654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973BD4-4A2B-EB52-645E-29643845741B}"/>
              </a:ext>
            </a:extLst>
          </p:cNvPr>
          <p:cNvSpPr/>
          <p:nvPr/>
        </p:nvSpPr>
        <p:spPr>
          <a:xfrm>
            <a:off x="351471" y="3212975"/>
            <a:ext cx="3518474" cy="1376547"/>
          </a:xfrm>
          <a:prstGeom prst="roundRect">
            <a:avLst>
              <a:gd name="adj" fmla="val 12205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C9C8DA-1963-7D81-E56B-6F08C2B49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074" y="1465734"/>
            <a:ext cx="178309" cy="1851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BFBBD5-50EC-8EB6-738D-FCBE9A7AD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885" y="1988840"/>
            <a:ext cx="2087507" cy="449033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475DA42-CE1B-6FB2-186B-5FCA4BE25569}"/>
              </a:ext>
            </a:extLst>
          </p:cNvPr>
          <p:cNvSpPr/>
          <p:nvPr/>
        </p:nvSpPr>
        <p:spPr>
          <a:xfrm>
            <a:off x="4746578" y="1979463"/>
            <a:ext cx="2004358" cy="4499712"/>
          </a:xfrm>
          <a:prstGeom prst="roundRect">
            <a:avLst>
              <a:gd name="adj" fmla="val 555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46EBAF-63B0-EDCE-BF79-388647B45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857" y="2204864"/>
            <a:ext cx="204150" cy="2080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9616658-422C-3D89-D420-606B3FC130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8266" y="2832532"/>
            <a:ext cx="166117" cy="1661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B20A64-4FDD-1CF2-BDF8-4F427154B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718" y="4725144"/>
            <a:ext cx="3080168" cy="1952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8246563-24A4-87E1-ADCC-965BF432D4B5}"/>
              </a:ext>
            </a:extLst>
          </p:cNvPr>
          <p:cNvSpPr/>
          <p:nvPr/>
        </p:nvSpPr>
        <p:spPr>
          <a:xfrm>
            <a:off x="559718" y="4739053"/>
            <a:ext cx="3080168" cy="1941961"/>
          </a:xfrm>
          <a:prstGeom prst="roundRect">
            <a:avLst>
              <a:gd name="adj" fmla="val 6646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6706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Compass </a:t>
            </a:r>
            <a:r>
              <a:rPr lang="ko-KR" altLang="en-US" sz="1200" dirty="0"/>
              <a:t>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    </a:t>
            </a:r>
            <a:r>
              <a:rPr lang="ko-KR" altLang="en-US" sz="1200" dirty="0"/>
              <a:t>아이콘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검색창에 </a:t>
            </a:r>
            <a:r>
              <a:rPr lang="en-US" altLang="ko-KR" dirty="0"/>
              <a:t>“collabo” </a:t>
            </a:r>
            <a:r>
              <a:rPr lang="ko-KR" altLang="en-US" dirty="0"/>
              <a:t>입력 후 </a:t>
            </a:r>
            <a:r>
              <a:rPr lang="en-US" altLang="ko-KR" dirty="0"/>
              <a:t>Enter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Collaboration &amp; Approvals </a:t>
            </a:r>
            <a:r>
              <a:rPr lang="ko-KR" altLang="en-US" sz="1200" dirty="0"/>
              <a:t>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할당된 작업 클릭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승인</a:t>
            </a:r>
            <a:r>
              <a:rPr lang="en-US" altLang="ko-KR" dirty="0"/>
              <a:t>/</a:t>
            </a:r>
            <a:r>
              <a:rPr lang="ko-KR" altLang="en-US" dirty="0"/>
              <a:t>반려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3FB1175-47EE-B596-23C5-2631568ED26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52169"/>
          <a:stretch/>
        </p:blipFill>
        <p:spPr>
          <a:xfrm>
            <a:off x="200025" y="840852"/>
            <a:ext cx="3168650" cy="56112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363EBA-2B79-D12E-E584-398CD89A637F}"/>
              </a:ext>
            </a:extLst>
          </p:cNvPr>
          <p:cNvSpPr/>
          <p:nvPr/>
        </p:nvSpPr>
        <p:spPr>
          <a:xfrm>
            <a:off x="2203595" y="2151906"/>
            <a:ext cx="261847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1115845-2455-C240-5ACF-31CE2C0B2C3E}"/>
              </a:ext>
            </a:extLst>
          </p:cNvPr>
          <p:cNvSpPr/>
          <p:nvPr/>
        </p:nvSpPr>
        <p:spPr>
          <a:xfrm>
            <a:off x="252636" y="2433981"/>
            <a:ext cx="792088" cy="26184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71CD11-24AE-3658-96CB-57267A24C0F9}"/>
              </a:ext>
            </a:extLst>
          </p:cNvPr>
          <p:cNvSpPr/>
          <p:nvPr/>
        </p:nvSpPr>
        <p:spPr>
          <a:xfrm>
            <a:off x="291902" y="4268693"/>
            <a:ext cx="490190" cy="614206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9BD5314-7447-3CF1-201C-D50F18308271}"/>
              </a:ext>
            </a:extLst>
          </p:cNvPr>
          <p:cNvSpPr/>
          <p:nvPr/>
        </p:nvSpPr>
        <p:spPr>
          <a:xfrm>
            <a:off x="457647" y="1419126"/>
            <a:ext cx="624801" cy="624801"/>
          </a:xfrm>
          <a:prstGeom prst="ellipse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F7A588-B01A-D08B-BEC1-F40D39859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804" y="1086644"/>
            <a:ext cx="202235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D68246-C559-6C0A-71DD-B736B4911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86"/>
          <a:stretch/>
        </p:blipFill>
        <p:spPr>
          <a:xfrm>
            <a:off x="3440113" y="836613"/>
            <a:ext cx="3389312" cy="5616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36A6C98-03E3-0983-C9EC-CEC58FC35017}"/>
              </a:ext>
            </a:extLst>
          </p:cNvPr>
          <p:cNvSpPr/>
          <p:nvPr/>
        </p:nvSpPr>
        <p:spPr>
          <a:xfrm>
            <a:off x="5906478" y="2351702"/>
            <a:ext cx="504056" cy="50123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실행 단추: 돌아가기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695B17A-3178-2EA5-9CD5-C5A1E584329C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4116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 startAt="6"/>
            </a:pPr>
            <a:r>
              <a:rPr lang="en-US" altLang="ko-KR" sz="1200" dirty="0"/>
              <a:t>    </a:t>
            </a:r>
            <a:r>
              <a:rPr lang="ko-KR" altLang="en-US" sz="1200" dirty="0"/>
              <a:t>아이콘 클릭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/>
              <a:t>테이블요약</a:t>
            </a:r>
            <a:r>
              <a:rPr lang="en-US" altLang="ko-KR" b="0" dirty="0"/>
              <a:t> on/off</a:t>
            </a:r>
            <a:r>
              <a:rPr lang="ko-KR" altLang="en-US" b="0" dirty="0"/>
              <a:t> 로 </a:t>
            </a:r>
            <a:r>
              <a:rPr lang="en-US" altLang="ko-KR" b="0" dirty="0"/>
              <a:t>column</a:t>
            </a:r>
            <a:r>
              <a:rPr lang="ko-KR" altLang="en-US" b="0" dirty="0"/>
              <a:t>의 너비보다 많은 양의 텍스트가 있을 경우 </a:t>
            </a:r>
            <a:r>
              <a:rPr lang="en-US" altLang="ko-KR" b="0" dirty="0"/>
              <a:t>…</a:t>
            </a:r>
            <a:r>
              <a:rPr lang="ko-KR" altLang="en-US" b="0" dirty="0"/>
              <a:t>으로 표시될 때 클릭하면 전체 텍스트가 출력됨</a:t>
            </a:r>
            <a:r>
              <a:rPr lang="en-US" altLang="ko-KR" b="0" dirty="0"/>
              <a:t>.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ko-KR" altLang="en-US" dirty="0"/>
              <a:t>완료 </a:t>
            </a:r>
            <a:r>
              <a:rPr lang="en-US" altLang="ko-KR" dirty="0"/>
              <a:t>column</a:t>
            </a:r>
            <a:r>
              <a:rPr lang="ko-KR" altLang="en-US" dirty="0"/>
              <a:t>의      아이콘 클릭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승인</a:t>
            </a:r>
            <a:r>
              <a:rPr lang="en-US" altLang="ko-KR" dirty="0"/>
              <a:t>/</a:t>
            </a:r>
            <a:r>
              <a:rPr lang="ko-KR" altLang="en-US" dirty="0"/>
              <a:t>반려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A0B60155-6AD4-9E4D-6805-60C8D88D233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61575"/>
          <a:stretch/>
        </p:blipFill>
        <p:spPr>
          <a:xfrm>
            <a:off x="200025" y="840853"/>
            <a:ext cx="6624638" cy="2156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FA2AA5-72CC-1808-328B-BFA54533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9" b="43666"/>
          <a:stretch/>
        </p:blipFill>
        <p:spPr>
          <a:xfrm>
            <a:off x="199680" y="3212976"/>
            <a:ext cx="6624638" cy="25202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00FD0B4-7223-D096-F20B-B83A326A3095}"/>
              </a:ext>
            </a:extLst>
          </p:cNvPr>
          <p:cNvSpPr/>
          <p:nvPr/>
        </p:nvSpPr>
        <p:spPr>
          <a:xfrm>
            <a:off x="1724938" y="2229859"/>
            <a:ext cx="261846" cy="238043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9439975-A7F5-F4E4-85DE-A935ACAAB514}"/>
              </a:ext>
            </a:extLst>
          </p:cNvPr>
          <p:cNvSpPr/>
          <p:nvPr/>
        </p:nvSpPr>
        <p:spPr>
          <a:xfrm>
            <a:off x="1639838" y="5013176"/>
            <a:ext cx="261846" cy="238043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7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D967CD6-C6FC-4C68-296E-F95EC978D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54" y="896020"/>
            <a:ext cx="185167" cy="1954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C76452-2B1E-766F-29F6-C786920F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457" y="1826034"/>
            <a:ext cx="171450" cy="1857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17678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 startAt="8"/>
            </a:pPr>
            <a:r>
              <a:rPr lang="ko-KR" altLang="en-US" sz="1200" dirty="0"/>
              <a:t>결재 코멘트 입력</a:t>
            </a:r>
            <a:endParaRPr lang="en-US" altLang="ko-KR" sz="1200" dirty="0"/>
          </a:p>
          <a:p>
            <a:pPr marL="228600" indent="-228600">
              <a:buFont typeface="+mj-lt"/>
              <a:buAutoNum type="arabicPeriod" startAt="8"/>
            </a:pPr>
            <a:r>
              <a:rPr lang="ko-KR" altLang="en-US" dirty="0"/>
              <a:t>승인 </a:t>
            </a:r>
            <a:r>
              <a:rPr lang="en-US" altLang="ko-KR" dirty="0"/>
              <a:t>/ </a:t>
            </a:r>
            <a:r>
              <a:rPr lang="ko-KR" altLang="en-US" dirty="0"/>
              <a:t>거부 </a:t>
            </a:r>
            <a:r>
              <a:rPr lang="en-US" altLang="ko-KR" dirty="0"/>
              <a:t>/ </a:t>
            </a:r>
            <a:r>
              <a:rPr lang="ko-KR" altLang="en-US" dirty="0"/>
              <a:t>취소 선택</a:t>
            </a:r>
            <a:endParaRPr lang="en-US" altLang="ko-KR" dirty="0"/>
          </a:p>
          <a:p>
            <a:pPr marL="228600" indent="-228600">
              <a:buFont typeface="+mj-lt"/>
              <a:buAutoNum type="arabicPeriod" startAt="8"/>
            </a:pPr>
            <a:r>
              <a:rPr lang="ko-KR" altLang="en-US" sz="1200" dirty="0"/>
              <a:t>완료 클릭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승인</a:t>
            </a:r>
            <a:r>
              <a:rPr lang="en-US" altLang="ko-KR" dirty="0"/>
              <a:t>/</a:t>
            </a:r>
            <a:r>
              <a:rPr lang="ko-KR" altLang="en-US" dirty="0"/>
              <a:t>반려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4F4B100-CF39-E8D4-02C8-FC73C937B9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40852"/>
            <a:ext cx="6624638" cy="56112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5A634EF-93E0-45B2-2D42-8835E45E95AA}"/>
              </a:ext>
            </a:extLst>
          </p:cNvPr>
          <p:cNvSpPr/>
          <p:nvPr/>
        </p:nvSpPr>
        <p:spPr>
          <a:xfrm>
            <a:off x="4736182" y="3239599"/>
            <a:ext cx="2088234" cy="646849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8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BED7086-C9F0-4299-E185-E6E80F1801EB}"/>
              </a:ext>
            </a:extLst>
          </p:cNvPr>
          <p:cNvSpPr/>
          <p:nvPr/>
        </p:nvSpPr>
        <p:spPr>
          <a:xfrm>
            <a:off x="4736182" y="3916289"/>
            <a:ext cx="2088234" cy="53987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9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A81AC55-7E51-284E-F62A-F8A7920C7AA2}"/>
              </a:ext>
            </a:extLst>
          </p:cNvPr>
          <p:cNvSpPr/>
          <p:nvPr/>
        </p:nvSpPr>
        <p:spPr>
          <a:xfrm>
            <a:off x="6032326" y="6209242"/>
            <a:ext cx="432048" cy="237041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204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C206EBCB-D03F-4C4F-E0F0-2CEE7E4F7F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0025" y="844215"/>
            <a:ext cx="6624638" cy="5604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활동 상태가 </a:t>
            </a:r>
            <a:r>
              <a:rPr lang="en-US" altLang="ko-KR" sz="1200" dirty="0"/>
              <a:t>“</a:t>
            </a:r>
            <a:r>
              <a:rPr lang="ko-KR" altLang="en-US" sz="1200" dirty="0"/>
              <a:t>거부됨</a:t>
            </a:r>
            <a:r>
              <a:rPr lang="en-US" altLang="ko-KR" sz="1200" dirty="0"/>
              <a:t>“ </a:t>
            </a:r>
            <a:r>
              <a:rPr lang="ko-KR" altLang="en-US" sz="1200" dirty="0"/>
              <a:t>인 결재</a:t>
            </a:r>
            <a:r>
              <a:rPr lang="en-US" altLang="ko-KR" sz="1200" dirty="0"/>
              <a:t>(</a:t>
            </a:r>
            <a:r>
              <a:rPr lang="ko-KR" altLang="en-US" sz="1200" dirty="0"/>
              <a:t>반려되었다는 의미</a:t>
            </a:r>
            <a:r>
              <a:rPr lang="en-US" altLang="ko-KR" sz="1200" dirty="0"/>
              <a:t>)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해당 결재의 체크박스 체크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    </a:t>
            </a:r>
            <a:r>
              <a:rPr lang="ko-KR" altLang="en-US" sz="1200" dirty="0"/>
              <a:t>아이콘 클릭하여 결재 </a:t>
            </a:r>
            <a:r>
              <a:rPr lang="ko-KR" altLang="en-US" sz="1200" dirty="0" err="1"/>
              <a:t>재요청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sz="1200" dirty="0"/>
              <a:t>* </a:t>
            </a:r>
            <a:r>
              <a:rPr lang="ko-KR" altLang="en-US" sz="1200" dirty="0"/>
              <a:t>결재자가 변경된 경우 </a:t>
            </a:r>
            <a:r>
              <a:rPr lang="en-US" altLang="ko-KR" sz="1200" dirty="0"/>
              <a:t>Route Management</a:t>
            </a:r>
            <a:r>
              <a:rPr lang="ko-KR" altLang="en-US" sz="1200" dirty="0"/>
              <a:t>를 통해 진행함</a:t>
            </a:r>
            <a:r>
              <a:rPr lang="en-US" altLang="ko-KR" sz="1200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반려된 결재 요청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B346CD5-8194-00A1-74B7-2F55CA081450}"/>
              </a:ext>
            </a:extLst>
          </p:cNvPr>
          <p:cNvSpPr/>
          <p:nvPr/>
        </p:nvSpPr>
        <p:spPr>
          <a:xfrm>
            <a:off x="3422923" y="3358200"/>
            <a:ext cx="593179" cy="203656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A3B0B47-1EE4-463D-8B31-5FFB4302739A}"/>
              </a:ext>
            </a:extLst>
          </p:cNvPr>
          <p:cNvSpPr/>
          <p:nvPr/>
        </p:nvSpPr>
        <p:spPr>
          <a:xfrm>
            <a:off x="1549537" y="3371024"/>
            <a:ext cx="234317" cy="203656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38B6CA-A130-DB2B-61DF-C024882EA38A}"/>
              </a:ext>
            </a:extLst>
          </p:cNvPr>
          <p:cNvSpPr/>
          <p:nvPr/>
        </p:nvSpPr>
        <p:spPr>
          <a:xfrm>
            <a:off x="2791966" y="2679687"/>
            <a:ext cx="234317" cy="224022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3EBC5F-569C-3C72-FBA5-876FA709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628" y="1503834"/>
            <a:ext cx="176850" cy="1768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898957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결재 작업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     </a:t>
            </a:r>
            <a:r>
              <a:rPr lang="ko-KR" altLang="en-US" sz="1200" dirty="0"/>
              <a:t>아이콘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 err="1"/>
              <a:t>DropDown</a:t>
            </a:r>
            <a:r>
              <a:rPr lang="en-US" altLang="ko-KR" dirty="0"/>
              <a:t> </a:t>
            </a:r>
            <a:r>
              <a:rPr lang="ko-KR" altLang="en-US" dirty="0"/>
              <a:t>메뉴에서 변경 피지정자</a:t>
            </a:r>
            <a:r>
              <a:rPr lang="en-US" altLang="ko-KR" dirty="0"/>
              <a:t>…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결재를 위임할 새 피지정자 지정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완료 클릭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위임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</a:t>
            </a:r>
            <a:r>
              <a:rPr lang="ko-KR" altLang="en-US" dirty="0"/>
              <a:t>결재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CE01EEA-3DA3-B926-C64F-DE4708D321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60305"/>
          <a:stretch/>
        </p:blipFill>
        <p:spPr>
          <a:xfrm>
            <a:off x="200025" y="844215"/>
            <a:ext cx="6624638" cy="22247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C2B104-9A32-4951-BAC3-9E76895C5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03" b="30907"/>
          <a:stretch/>
        </p:blipFill>
        <p:spPr>
          <a:xfrm>
            <a:off x="199680" y="3212976"/>
            <a:ext cx="6639009" cy="32402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5FBA677-79C6-8D3C-9EE7-6BED3A6E0142}"/>
              </a:ext>
            </a:extLst>
          </p:cNvPr>
          <p:cNvSpPr/>
          <p:nvPr/>
        </p:nvSpPr>
        <p:spPr>
          <a:xfrm>
            <a:off x="1495822" y="2745535"/>
            <a:ext cx="1440160" cy="179409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1FAB69-E1A2-B453-10F2-28BF6993ED0D}"/>
              </a:ext>
            </a:extLst>
          </p:cNvPr>
          <p:cNvSpPr/>
          <p:nvPr/>
        </p:nvSpPr>
        <p:spPr>
          <a:xfrm>
            <a:off x="1567830" y="4405362"/>
            <a:ext cx="360040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787630F-0C79-A165-9CAB-49462B6BC103}"/>
              </a:ext>
            </a:extLst>
          </p:cNvPr>
          <p:cNvSpPr/>
          <p:nvPr/>
        </p:nvSpPr>
        <p:spPr>
          <a:xfrm>
            <a:off x="1567830" y="4638340"/>
            <a:ext cx="1296144" cy="168874"/>
          </a:xfrm>
          <a:prstGeom prst="roundRect">
            <a:avLst>
              <a:gd name="adj" fmla="val 10788"/>
            </a:avLst>
          </a:prstGeom>
          <a:solidFill>
            <a:schemeClr val="bg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91B50C-A1BA-18AB-F177-562D2DAAF44D}"/>
              </a:ext>
            </a:extLst>
          </p:cNvPr>
          <p:cNvSpPr/>
          <p:nvPr/>
        </p:nvSpPr>
        <p:spPr>
          <a:xfrm>
            <a:off x="4772186" y="5085184"/>
            <a:ext cx="1548172" cy="36004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1951EB-8DDB-584E-7971-4FF26FC83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54" y="1112044"/>
            <a:ext cx="237554" cy="1681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F2E914-3A31-3066-AB46-6DE002ADA1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55"/>
          <a:stretch/>
        </p:blipFill>
        <p:spPr>
          <a:xfrm>
            <a:off x="4736181" y="6165304"/>
            <a:ext cx="2093243" cy="28788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63CFBC-8151-04A1-4560-B26C180335CF}"/>
              </a:ext>
            </a:extLst>
          </p:cNvPr>
          <p:cNvSpPr/>
          <p:nvPr/>
        </p:nvSpPr>
        <p:spPr>
          <a:xfrm>
            <a:off x="5907360" y="6151437"/>
            <a:ext cx="461466" cy="287883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18205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Compass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 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“route” </a:t>
            </a:r>
            <a:r>
              <a:rPr lang="ko-KR" altLang="en-US" dirty="0"/>
              <a:t>입력 후 </a:t>
            </a:r>
            <a:r>
              <a:rPr lang="en-US" altLang="ko-KR" dirty="0"/>
              <a:t>Enter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Route Management Drag</a:t>
            </a:r>
            <a:r>
              <a:rPr lang="ko-KR" altLang="en-US" dirty="0"/>
              <a:t>한 뒤 </a:t>
            </a:r>
            <a:r>
              <a:rPr lang="en-US" altLang="ko-KR" dirty="0"/>
              <a:t>Dashboard</a:t>
            </a:r>
            <a:r>
              <a:rPr lang="ko-KR" altLang="en-US" dirty="0"/>
              <a:t>에 </a:t>
            </a:r>
            <a:r>
              <a:rPr lang="en-US" altLang="ko-KR" dirty="0"/>
              <a:t>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“</a:t>
            </a:r>
            <a:r>
              <a:rPr lang="ko-KR" altLang="en-US" dirty="0"/>
              <a:t>새 결재 라인</a:t>
            </a:r>
            <a:r>
              <a:rPr lang="en-US" altLang="ko-KR" dirty="0"/>
              <a:t>” </a:t>
            </a:r>
            <a:r>
              <a:rPr lang="ko-KR" altLang="en-US" dirty="0"/>
              <a:t>클릭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Route</a:t>
            </a:r>
            <a:r>
              <a:rPr lang="ko-KR" altLang="en-US" dirty="0"/>
              <a:t> </a:t>
            </a:r>
            <a:r>
              <a:rPr lang="en-US" altLang="ko-KR" dirty="0"/>
              <a:t>Management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148FB2F-0F59-53FC-071D-84156C5A5B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8707" y="839788"/>
            <a:ext cx="6607273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실행 단추: 돌아가기 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D20AE61-F44F-63E9-EF68-19D793BD559D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11B2004-A546-4EC7-48A2-B0CF521881C2}"/>
              </a:ext>
            </a:extLst>
          </p:cNvPr>
          <p:cNvSpPr/>
          <p:nvPr/>
        </p:nvSpPr>
        <p:spPr>
          <a:xfrm>
            <a:off x="390613" y="1425476"/>
            <a:ext cx="624801" cy="624801"/>
          </a:xfrm>
          <a:prstGeom prst="ellipse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4EF37E-3249-556D-10FE-E4981ACDE7C3}"/>
              </a:ext>
            </a:extLst>
          </p:cNvPr>
          <p:cNvSpPr/>
          <p:nvPr/>
        </p:nvSpPr>
        <p:spPr>
          <a:xfrm>
            <a:off x="2203595" y="2151906"/>
            <a:ext cx="261847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19FE09D-E972-A647-FCB2-C39385D7457F}"/>
              </a:ext>
            </a:extLst>
          </p:cNvPr>
          <p:cNvSpPr/>
          <p:nvPr/>
        </p:nvSpPr>
        <p:spPr>
          <a:xfrm>
            <a:off x="252636" y="2433981"/>
            <a:ext cx="792088" cy="26184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902726-1392-93EF-545E-03EF840D7D8E}"/>
              </a:ext>
            </a:extLst>
          </p:cNvPr>
          <p:cNvSpPr/>
          <p:nvPr/>
        </p:nvSpPr>
        <p:spPr>
          <a:xfrm>
            <a:off x="256743" y="3800994"/>
            <a:ext cx="538956" cy="66231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E61BFB-AF53-D49F-03A0-3BEA929B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16" y="1086644"/>
            <a:ext cx="202235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A61D75-A7EF-3F7C-0E26-8E86E5AFDCB9}"/>
              </a:ext>
            </a:extLst>
          </p:cNvPr>
          <p:cNvSpPr/>
          <p:nvPr/>
        </p:nvSpPr>
        <p:spPr>
          <a:xfrm>
            <a:off x="5244716" y="2505989"/>
            <a:ext cx="1512961" cy="851003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DB7CB5D-4B1F-322E-3FDD-8EF75752B84E}"/>
              </a:ext>
            </a:extLst>
          </p:cNvPr>
          <p:cNvCxnSpPr>
            <a:cxnSpLocks/>
            <a:stCxn id="16" idx="0"/>
            <a:endCxn id="13" idx="1"/>
          </p:cNvCxnSpPr>
          <p:nvPr/>
        </p:nvCxnSpPr>
        <p:spPr>
          <a:xfrm rot="5400000" flipH="1" flipV="1">
            <a:off x="2286053" y="1173489"/>
            <a:ext cx="1200660" cy="4716665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5D0425-F640-2675-DD2A-B6A11B9A6FF0}"/>
              </a:ext>
            </a:extLst>
          </p:cNvPr>
          <p:cNvSpPr/>
          <p:nvPr/>
        </p:nvSpPr>
        <p:spPr>
          <a:xfrm>
            <a:off x="0" y="4132151"/>
            <a:ext cx="1056102" cy="1007527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00208DD-9899-6B83-4A26-9EB20D7E2B1A}"/>
              </a:ext>
            </a:extLst>
          </p:cNvPr>
          <p:cNvSpPr/>
          <p:nvPr/>
        </p:nvSpPr>
        <p:spPr>
          <a:xfrm>
            <a:off x="4673127" y="1999506"/>
            <a:ext cx="2084549" cy="4381822"/>
          </a:xfrm>
          <a:prstGeom prst="roundRect">
            <a:avLst>
              <a:gd name="adj" fmla="val 5576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1A1A511-FB1A-494D-E0BC-48A012EF7E05}"/>
              </a:ext>
            </a:extLst>
          </p:cNvPr>
          <p:cNvSpPr/>
          <p:nvPr/>
        </p:nvSpPr>
        <p:spPr>
          <a:xfrm>
            <a:off x="4794620" y="3102094"/>
            <a:ext cx="855282" cy="26184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59487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결재의 주요 속성 입력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고급 옵션</a:t>
            </a:r>
            <a:endParaRPr lang="en-US" altLang="ko-KR" sz="1200" dirty="0"/>
          </a:p>
          <a:p>
            <a:r>
              <a:rPr lang="en-US" altLang="ko-KR" sz="1200" dirty="0"/>
              <a:t>2-1. </a:t>
            </a:r>
            <a:r>
              <a:rPr lang="ko-KR" altLang="en-US" sz="1200" dirty="0"/>
              <a:t>결재에 대한 상세 설정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결재 라인 기본 용도 </a:t>
            </a:r>
            <a:r>
              <a:rPr lang="en-US" altLang="ko-KR" dirty="0"/>
              <a:t>: </a:t>
            </a:r>
            <a:r>
              <a:rPr lang="ko-KR" altLang="en-US" b="0" dirty="0"/>
              <a:t>작업 </a:t>
            </a:r>
            <a:r>
              <a:rPr lang="en-US" altLang="ko-KR" b="0" dirty="0"/>
              <a:t>tab</a:t>
            </a:r>
            <a:r>
              <a:rPr lang="ko-KR" altLang="en-US" b="0" dirty="0"/>
              <a:t>의 예상 작업에 대한 지정</a:t>
            </a:r>
            <a:endParaRPr lang="en-US" altLang="ko-KR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표준 </a:t>
            </a:r>
            <a:r>
              <a:rPr lang="en-US" altLang="ko-KR" dirty="0"/>
              <a:t>: </a:t>
            </a:r>
            <a:r>
              <a:rPr lang="ko-KR" altLang="en-US" b="0" dirty="0"/>
              <a:t>승인</a:t>
            </a:r>
            <a:r>
              <a:rPr lang="en-US" altLang="ko-KR" b="0" dirty="0"/>
              <a:t>/</a:t>
            </a:r>
            <a:r>
              <a:rPr lang="ko-KR" altLang="en-US" b="0" dirty="0"/>
              <a:t>코멘트</a:t>
            </a:r>
            <a:r>
              <a:rPr lang="en-US" altLang="ko-KR" b="0" dirty="0"/>
              <a:t>/</a:t>
            </a:r>
            <a:r>
              <a:rPr lang="ko-KR" altLang="en-US" b="0" dirty="0"/>
              <a:t>알림을 할당 가능</a:t>
            </a:r>
            <a:endParaRPr lang="en-US" altLang="ko-KR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승인 </a:t>
            </a:r>
            <a:r>
              <a:rPr lang="en-US" altLang="ko-KR" dirty="0"/>
              <a:t>: </a:t>
            </a:r>
            <a:r>
              <a:rPr lang="ko-KR" altLang="en-US" b="0" dirty="0"/>
              <a:t>승인을 할당 가능</a:t>
            </a:r>
            <a:endParaRPr lang="en-US" altLang="ko-KR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검토 </a:t>
            </a:r>
            <a:r>
              <a:rPr lang="en-US" altLang="ko-KR" dirty="0"/>
              <a:t>: </a:t>
            </a:r>
            <a:r>
              <a:rPr lang="ko-KR" altLang="en-US" b="0" dirty="0"/>
              <a:t>코멘트를 할당 가능</a:t>
            </a:r>
            <a:endParaRPr lang="en-US" altLang="ko-KR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/>
              <a:t>결재 라인 완료 작업 </a:t>
            </a:r>
            <a:r>
              <a:rPr lang="en-US" altLang="ko-KR" sz="1200" dirty="0"/>
              <a:t>: </a:t>
            </a:r>
            <a:r>
              <a:rPr lang="ko-KR" altLang="en-US" sz="1200" b="0" dirty="0"/>
              <a:t>결재에 정의된 모든 작업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결재</a:t>
            </a:r>
            <a:r>
              <a:rPr lang="en-US" altLang="ko-KR" sz="1200" b="0" dirty="0"/>
              <a:t>/</a:t>
            </a:r>
            <a:r>
              <a:rPr lang="ko-KR" altLang="en-US" sz="1200" b="0" dirty="0"/>
              <a:t>검토</a:t>
            </a:r>
            <a:r>
              <a:rPr lang="en-US" altLang="ko-KR" sz="1200" b="0" dirty="0"/>
              <a:t>) </a:t>
            </a:r>
            <a:r>
              <a:rPr lang="ko-KR" altLang="en-US" b="0" dirty="0"/>
              <a:t>완료 시 후속 작업에 대한 정의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결재 라인 소유자에게 알림 </a:t>
            </a:r>
            <a:r>
              <a:rPr lang="en-US" altLang="ko-KR" dirty="0"/>
              <a:t>: </a:t>
            </a:r>
            <a:r>
              <a:rPr lang="ko-KR" altLang="en-US" b="0" dirty="0"/>
              <a:t>결재 요청자에게 통지</a:t>
            </a:r>
            <a:endParaRPr lang="en-US" altLang="ko-KR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연결된 개체 승격</a:t>
            </a:r>
            <a:r>
              <a:rPr lang="en-US" altLang="ko-KR" dirty="0"/>
              <a:t> : </a:t>
            </a:r>
            <a:r>
              <a:rPr lang="ko-KR" altLang="en-US" b="0" dirty="0"/>
              <a:t>결재 콘텐츠의 성숙도를 진행시킴</a:t>
            </a:r>
            <a:r>
              <a:rPr lang="en-US" altLang="ko-KR" b="0" dirty="0"/>
              <a:t>.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작업 거부에 있는 컨텐츠 강등</a:t>
            </a:r>
            <a:r>
              <a:rPr lang="en-US" altLang="ko-KR" dirty="0"/>
              <a:t> : </a:t>
            </a:r>
            <a:r>
              <a:rPr lang="ko-KR" altLang="en-US" b="0" dirty="0"/>
              <a:t>작업이 반려되어 결재가 중지되었을 때 결재 콘텐츠의 성숙도를 이전 상태로 돌림</a:t>
            </a:r>
            <a:r>
              <a:rPr lang="en-US" altLang="ko-KR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/>
              <a:t>거부 시 자동 중지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즉시 </a:t>
            </a:r>
            <a:r>
              <a:rPr lang="en-US" altLang="ko-KR" sz="1200" dirty="0"/>
              <a:t>: </a:t>
            </a:r>
            <a:r>
              <a:rPr lang="ko-KR" altLang="en-US" sz="1200" b="0" dirty="0"/>
              <a:t>반려 시 즉각 중지됨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지연됨 </a:t>
            </a:r>
            <a:r>
              <a:rPr lang="en-US" altLang="ko-KR" dirty="0"/>
              <a:t>: </a:t>
            </a:r>
            <a:r>
              <a:rPr lang="ko-KR" altLang="en-US" b="0" dirty="0"/>
              <a:t>반려 시 현재 진행 중인 다른 작업이 승인</a:t>
            </a:r>
            <a:r>
              <a:rPr lang="en-US" altLang="ko-KR" b="0" dirty="0"/>
              <a:t>/</a:t>
            </a:r>
            <a:r>
              <a:rPr lang="ko-KR" altLang="en-US" b="0" dirty="0"/>
              <a:t>반려된 후 중지됨</a:t>
            </a:r>
            <a:r>
              <a:rPr lang="en-US" altLang="ko-KR" b="0" dirty="0"/>
              <a:t>.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생성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117D1F8E-6564-037E-BCF6-41121C989E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49996" r="2053"/>
          <a:stretch/>
        </p:blipFill>
        <p:spPr>
          <a:xfrm>
            <a:off x="190915" y="839788"/>
            <a:ext cx="3168258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4031BD2-342E-392E-A242-1BCDEE2BF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15"/>
          <a:stretch/>
        </p:blipFill>
        <p:spPr>
          <a:xfrm>
            <a:off x="3440113" y="836613"/>
            <a:ext cx="3375369" cy="5616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76964DE-7EC9-5694-E519-3EAEEE468FE2}"/>
              </a:ext>
            </a:extLst>
          </p:cNvPr>
          <p:cNvSpPr/>
          <p:nvPr/>
        </p:nvSpPr>
        <p:spPr>
          <a:xfrm>
            <a:off x="271686" y="3264192"/>
            <a:ext cx="2664296" cy="1551065"/>
          </a:xfrm>
          <a:prstGeom prst="roundRect">
            <a:avLst>
              <a:gd name="adj" fmla="val 670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071424-CE6A-434E-6AAA-2C94AFDE6F26}"/>
              </a:ext>
            </a:extLst>
          </p:cNvPr>
          <p:cNvSpPr/>
          <p:nvPr/>
        </p:nvSpPr>
        <p:spPr>
          <a:xfrm>
            <a:off x="340421" y="4860734"/>
            <a:ext cx="654618" cy="178845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8FAC41-78B2-C95D-3156-DAAE2D6B5EAC}"/>
              </a:ext>
            </a:extLst>
          </p:cNvPr>
          <p:cNvSpPr/>
          <p:nvPr/>
        </p:nvSpPr>
        <p:spPr>
          <a:xfrm>
            <a:off x="3656062" y="2924944"/>
            <a:ext cx="2952328" cy="2592288"/>
          </a:xfrm>
          <a:prstGeom prst="roundRect">
            <a:avLst>
              <a:gd name="adj" fmla="val 624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실행 단추: 돌아가기 7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F738A37-AC24-7EBD-1832-CD1DCF76B64A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5D82336F-2950-3E53-F296-AA012B2C6E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100" y="76200"/>
            <a:ext cx="2879725" cy="431800"/>
          </a:xfrm>
        </p:spPr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7745884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sz="1200" dirty="0"/>
              <a:t>2-1. </a:t>
            </a:r>
            <a:r>
              <a:rPr lang="ko-KR" altLang="en-US" sz="1200" dirty="0"/>
              <a:t>결재에 대한 상세 설정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dirty="0"/>
              <a:t>범위 </a:t>
            </a:r>
            <a:r>
              <a:rPr lang="en-US" altLang="ko-KR" dirty="0"/>
              <a:t>: </a:t>
            </a:r>
            <a:r>
              <a:rPr lang="ko-KR" altLang="en-US" b="0" dirty="0"/>
              <a:t>결재 콘텐츠 </a:t>
            </a:r>
            <a:r>
              <a:rPr lang="en-US" altLang="ko-KR" b="0" dirty="0"/>
              <a:t>/</a:t>
            </a:r>
            <a:r>
              <a:rPr lang="ko-KR" altLang="en-US" b="0" dirty="0"/>
              <a:t> 결재선의 담당자들에 대한 범위 설정</a:t>
            </a:r>
            <a:endParaRPr lang="en-US" altLang="ko-KR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전체 </a:t>
            </a:r>
            <a:r>
              <a:rPr lang="en-US" altLang="ko-KR" dirty="0"/>
              <a:t>: </a:t>
            </a:r>
            <a:r>
              <a:rPr lang="ko-KR" altLang="en-US" b="0" dirty="0"/>
              <a:t>모든 데이터 </a:t>
            </a:r>
            <a:r>
              <a:rPr lang="en-US" altLang="ko-KR" b="0" dirty="0"/>
              <a:t>/ </a:t>
            </a:r>
            <a:r>
              <a:rPr lang="ko-KR" altLang="en-US" b="0" dirty="0"/>
              <a:t>모든 사용자</a:t>
            </a:r>
            <a:endParaRPr lang="en-US" altLang="ko-KR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조직 </a:t>
            </a:r>
            <a:r>
              <a:rPr lang="en-US" altLang="ko-KR" dirty="0"/>
              <a:t>: </a:t>
            </a:r>
            <a:r>
              <a:rPr lang="ko-KR" altLang="en-US" b="0" dirty="0"/>
              <a:t>같은 회사의 데이터 </a:t>
            </a:r>
            <a:r>
              <a:rPr lang="en-US" altLang="ko-KR" b="0" dirty="0"/>
              <a:t>/ </a:t>
            </a:r>
            <a:r>
              <a:rPr lang="ko-KR" altLang="en-US" b="0" dirty="0"/>
              <a:t>같은 회사의 사용자</a:t>
            </a:r>
            <a:endParaRPr lang="en-US" altLang="ko-KR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범위 선택 </a:t>
            </a:r>
            <a:r>
              <a:rPr lang="en-US" altLang="ko-KR" dirty="0"/>
              <a:t>: </a:t>
            </a:r>
            <a:r>
              <a:rPr lang="ko-KR" altLang="en-US" b="0" dirty="0"/>
              <a:t>지정된 북마크의 데이터 </a:t>
            </a:r>
            <a:r>
              <a:rPr lang="en-US" altLang="ko-KR" b="0" dirty="0"/>
              <a:t>/ </a:t>
            </a:r>
            <a:r>
              <a:rPr lang="ko-KR" altLang="en-US" b="0" dirty="0"/>
              <a:t>지정된 북마크의 최소 읽기 권한을 가진 사용자</a:t>
            </a:r>
            <a:endParaRPr lang="en-US" altLang="ko-KR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/>
              <a:t>사용자 그룹 할당 되돌리기 </a:t>
            </a:r>
            <a:r>
              <a:rPr lang="en-US" altLang="ko-KR" sz="1200" dirty="0"/>
              <a:t>: </a:t>
            </a:r>
            <a:r>
              <a:rPr lang="ko-KR" altLang="en-US" sz="1200" b="0" dirty="0"/>
              <a:t>결재자로 사용자 그룹을 지정한 경우 결재 재개 시 이전 결재자를 기억할지 여부 설정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결재 라인 다시 시작</a:t>
            </a:r>
            <a:r>
              <a:rPr lang="en-US" altLang="ko-KR" dirty="0"/>
              <a:t>/</a:t>
            </a:r>
            <a:r>
              <a:rPr lang="ko-KR" altLang="en-US" dirty="0"/>
              <a:t>재개 시 할당된 사용자 유지 </a:t>
            </a:r>
            <a:r>
              <a:rPr lang="en-US" altLang="ko-KR" dirty="0"/>
              <a:t>: </a:t>
            </a:r>
            <a:r>
              <a:rPr lang="ko-KR" altLang="en-US" sz="1200" b="0" dirty="0"/>
              <a:t>이전 결재의 결재자에게 결재 요청</a:t>
            </a:r>
            <a:r>
              <a:rPr lang="en-US" altLang="ko-KR" sz="1200" b="0" dirty="0"/>
              <a:t>.</a:t>
            </a:r>
            <a:endParaRPr lang="en-US" altLang="ko-KR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결재 라인 다시 시작</a:t>
            </a:r>
            <a:r>
              <a:rPr lang="en-US" altLang="ko-KR" sz="1200" dirty="0"/>
              <a:t>/</a:t>
            </a:r>
            <a:r>
              <a:rPr lang="ko-KR" altLang="en-US" sz="1200" dirty="0"/>
              <a:t>재개 시 원래 사용자 그룹으로 재설정 </a:t>
            </a:r>
            <a:r>
              <a:rPr lang="en-US" altLang="ko-KR" sz="1200" dirty="0"/>
              <a:t>: </a:t>
            </a:r>
            <a:r>
              <a:rPr lang="ko-KR" altLang="en-US" sz="1200" b="0" dirty="0"/>
              <a:t>이전 결재의 결재자는 무시되고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지정된 사용자 그룹의 아무나 결재를 수행할 수 있음</a:t>
            </a:r>
            <a:r>
              <a:rPr lang="en-US" altLang="ko-KR" sz="1200" b="0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생성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117D1F8E-6564-037E-BCF6-41121C989E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49996" r="2053"/>
          <a:stretch/>
        </p:blipFill>
        <p:spPr>
          <a:xfrm>
            <a:off x="190915" y="839788"/>
            <a:ext cx="3168258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4031BD2-342E-392E-A242-1BCDEE2BF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15"/>
          <a:stretch/>
        </p:blipFill>
        <p:spPr>
          <a:xfrm>
            <a:off x="3440113" y="836613"/>
            <a:ext cx="3375369" cy="5616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76964DE-7EC9-5694-E519-3EAEEE468FE2}"/>
              </a:ext>
            </a:extLst>
          </p:cNvPr>
          <p:cNvSpPr/>
          <p:nvPr/>
        </p:nvSpPr>
        <p:spPr>
          <a:xfrm>
            <a:off x="271686" y="3264192"/>
            <a:ext cx="2664296" cy="1551065"/>
          </a:xfrm>
          <a:prstGeom prst="roundRect">
            <a:avLst>
              <a:gd name="adj" fmla="val 670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071424-CE6A-434E-6AAA-2C94AFDE6F26}"/>
              </a:ext>
            </a:extLst>
          </p:cNvPr>
          <p:cNvSpPr/>
          <p:nvPr/>
        </p:nvSpPr>
        <p:spPr>
          <a:xfrm>
            <a:off x="340421" y="4860734"/>
            <a:ext cx="654618" cy="178845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8FAC41-78B2-C95D-3156-DAAE2D6B5EAC}"/>
              </a:ext>
            </a:extLst>
          </p:cNvPr>
          <p:cNvSpPr/>
          <p:nvPr/>
        </p:nvSpPr>
        <p:spPr>
          <a:xfrm>
            <a:off x="3656062" y="2924944"/>
            <a:ext cx="2952328" cy="2592288"/>
          </a:xfrm>
          <a:prstGeom prst="roundRect">
            <a:avLst>
              <a:gd name="adj" fmla="val 624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A657DE4A-8E8A-6959-DC8D-840C44A0FB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100" y="76200"/>
            <a:ext cx="2879725" cy="431800"/>
          </a:xfrm>
        </p:spPr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0369391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9885B20C-134E-26AD-9B4F-17D85C10F06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52176"/>
          <a:stretch/>
        </p:blipFill>
        <p:spPr>
          <a:xfrm>
            <a:off x="210695" y="839788"/>
            <a:ext cx="3157980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Compass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 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“class” </a:t>
            </a:r>
            <a:r>
              <a:rPr lang="ko-KR" altLang="en-US" dirty="0"/>
              <a:t>입력 후 </a:t>
            </a:r>
            <a:r>
              <a:rPr lang="en-US" altLang="ko-KR" dirty="0"/>
              <a:t>Enter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Classify &amp; Reuse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문서 분류체계 클릭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Classify &amp; Reuse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 생성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8E6A9CF-73F6-8123-1B48-284B501ACCEC}"/>
              </a:ext>
            </a:extLst>
          </p:cNvPr>
          <p:cNvSpPr/>
          <p:nvPr/>
        </p:nvSpPr>
        <p:spPr>
          <a:xfrm>
            <a:off x="463037" y="1425476"/>
            <a:ext cx="624801" cy="624801"/>
          </a:xfrm>
          <a:prstGeom prst="ellipse">
            <a:avLst/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538941-EF46-4153-C16E-B027718DC5A8}"/>
              </a:ext>
            </a:extLst>
          </p:cNvPr>
          <p:cNvSpPr/>
          <p:nvPr/>
        </p:nvSpPr>
        <p:spPr>
          <a:xfrm>
            <a:off x="2203595" y="2151906"/>
            <a:ext cx="261847" cy="21602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B9F6523-7164-8BA5-BF17-84EE9A020602}"/>
              </a:ext>
            </a:extLst>
          </p:cNvPr>
          <p:cNvSpPr/>
          <p:nvPr/>
        </p:nvSpPr>
        <p:spPr>
          <a:xfrm>
            <a:off x="252636" y="2433981"/>
            <a:ext cx="792088" cy="26184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421B602-F818-3F3D-6D6C-21D01FE11AA9}"/>
              </a:ext>
            </a:extLst>
          </p:cNvPr>
          <p:cNvSpPr/>
          <p:nvPr/>
        </p:nvSpPr>
        <p:spPr>
          <a:xfrm>
            <a:off x="256743" y="3812993"/>
            <a:ext cx="538956" cy="60210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232C5FC-55F4-CE21-F88F-C58F6D22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804" y="1086644"/>
            <a:ext cx="202235" cy="216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C94B0C2-B3B8-68A0-438D-2731AF65E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04"/>
          <a:stretch/>
        </p:blipFill>
        <p:spPr>
          <a:xfrm>
            <a:off x="3440114" y="836613"/>
            <a:ext cx="3389312" cy="5616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24B43B1-9ED1-43FA-80E0-2B20DE841C9F}"/>
              </a:ext>
            </a:extLst>
          </p:cNvPr>
          <p:cNvSpPr/>
          <p:nvPr/>
        </p:nvSpPr>
        <p:spPr>
          <a:xfrm>
            <a:off x="4885627" y="2695828"/>
            <a:ext cx="923041" cy="229116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52955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콘텐츠 </a:t>
            </a:r>
            <a:r>
              <a:rPr lang="en-US" altLang="ko-KR" sz="1200" dirty="0"/>
              <a:t>tab </a:t>
            </a:r>
            <a:r>
              <a:rPr lang="ko-KR" altLang="en-US" sz="1200" dirty="0"/>
              <a:t>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대상이 될 데이터를 </a:t>
            </a:r>
            <a:r>
              <a:rPr lang="en-US" altLang="ko-KR" dirty="0"/>
              <a:t>Drag</a:t>
            </a:r>
            <a:br>
              <a:rPr lang="en-US" altLang="ko-KR" dirty="0"/>
            </a:br>
            <a:r>
              <a:rPr lang="ko-KR" altLang="en-US" b="0" dirty="0"/>
              <a:t>현재 예시 화면은 </a:t>
            </a:r>
            <a:r>
              <a:rPr lang="en-US" altLang="ko-KR" b="0" dirty="0"/>
              <a:t>Document Management widget</a:t>
            </a:r>
            <a:r>
              <a:rPr lang="ko-KR" altLang="en-US" b="0" dirty="0"/>
              <a:t>이고 다른 </a:t>
            </a:r>
            <a:r>
              <a:rPr lang="en-US" altLang="ko-KR" b="0" dirty="0"/>
              <a:t>widget</a:t>
            </a:r>
            <a:r>
              <a:rPr lang="ko-KR" altLang="en-US" b="0" dirty="0"/>
              <a:t>의 데이터도 작업 가능</a:t>
            </a:r>
            <a:endParaRPr lang="en-US" altLang="ko-KR" b="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Drag</a:t>
            </a:r>
            <a:r>
              <a:rPr lang="ko-KR" altLang="en-US" dirty="0"/>
              <a:t>한 데이터를 콘텐츠 영역으로 </a:t>
            </a:r>
            <a:r>
              <a:rPr lang="en-US" altLang="ko-KR" dirty="0"/>
              <a:t>Drop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Drag</a:t>
            </a:r>
            <a:r>
              <a:rPr lang="ko-KR" altLang="en-US" sz="1200" dirty="0"/>
              <a:t> </a:t>
            </a:r>
            <a:r>
              <a:rPr lang="en-US" altLang="ko-KR" sz="1200" dirty="0"/>
              <a:t>&amp;</a:t>
            </a:r>
            <a:r>
              <a:rPr lang="ko-KR" altLang="en-US" sz="1200" dirty="0"/>
              <a:t> </a:t>
            </a:r>
            <a:r>
              <a:rPr lang="en-US" altLang="ko-KR" sz="1200" dirty="0"/>
              <a:t>Drop</a:t>
            </a:r>
            <a:r>
              <a:rPr lang="ko-KR" altLang="en-US" sz="1200" dirty="0"/>
              <a:t> 한 데이터가 콘텐츠 영역에 표시되는 것을 확인할 수 있음</a:t>
            </a:r>
            <a:r>
              <a:rPr lang="en-US" altLang="ko-KR" sz="1200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생성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10783C6-7F47-FE89-546E-04453E6E0EF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20470" b="17956"/>
          <a:stretch/>
        </p:blipFill>
        <p:spPr>
          <a:xfrm>
            <a:off x="210519" y="836613"/>
            <a:ext cx="6603649" cy="3456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2DD466-FEAB-3BD4-B5E4-072C15692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02" b="29339"/>
          <a:stretch/>
        </p:blipFill>
        <p:spPr>
          <a:xfrm>
            <a:off x="220591" y="4353438"/>
            <a:ext cx="6593578" cy="2088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D0094FC-5BE4-7D66-8469-D1587226236E}"/>
              </a:ext>
            </a:extLst>
          </p:cNvPr>
          <p:cNvSpPr/>
          <p:nvPr/>
        </p:nvSpPr>
        <p:spPr>
          <a:xfrm>
            <a:off x="4304707" y="1826718"/>
            <a:ext cx="569586" cy="199568"/>
          </a:xfrm>
          <a:prstGeom prst="roundRect">
            <a:avLst>
              <a:gd name="adj" fmla="val 670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25CF812-6FAF-4B9A-FF24-324E62180D32}"/>
              </a:ext>
            </a:extLst>
          </p:cNvPr>
          <p:cNvSpPr/>
          <p:nvPr/>
        </p:nvSpPr>
        <p:spPr>
          <a:xfrm>
            <a:off x="271686" y="1500917"/>
            <a:ext cx="1440160" cy="147547"/>
          </a:xfrm>
          <a:prstGeom prst="roundRect">
            <a:avLst>
              <a:gd name="adj" fmla="val 670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BBBACE-F157-289C-DA31-59B8D958883B}"/>
              </a:ext>
            </a:extLst>
          </p:cNvPr>
          <p:cNvSpPr/>
          <p:nvPr/>
        </p:nvSpPr>
        <p:spPr>
          <a:xfrm>
            <a:off x="3728070" y="2077674"/>
            <a:ext cx="2376264" cy="2062353"/>
          </a:xfrm>
          <a:prstGeom prst="roundRect">
            <a:avLst>
              <a:gd name="adj" fmla="val 670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A1F6A10C-9F70-227C-0469-F6D99C8F481D}"/>
              </a:ext>
            </a:extLst>
          </p:cNvPr>
          <p:cNvCxnSpPr>
            <a:cxnSpLocks/>
            <a:stCxn id="16" idx="3"/>
            <a:endCxn id="13" idx="0"/>
          </p:cNvCxnSpPr>
          <p:nvPr/>
        </p:nvCxnSpPr>
        <p:spPr>
          <a:xfrm>
            <a:off x="1333605" y="1574690"/>
            <a:ext cx="3298896" cy="1427116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7199D1-8577-3F91-EE19-86EF5A4CEE09}"/>
              </a:ext>
            </a:extLst>
          </p:cNvPr>
          <p:cNvSpPr/>
          <p:nvPr/>
        </p:nvSpPr>
        <p:spPr>
          <a:xfrm>
            <a:off x="3876020" y="3001806"/>
            <a:ext cx="1512961" cy="851003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214CD1-12F0-DA53-D563-A2915540D209}"/>
              </a:ext>
            </a:extLst>
          </p:cNvPr>
          <p:cNvSpPr/>
          <p:nvPr/>
        </p:nvSpPr>
        <p:spPr>
          <a:xfrm>
            <a:off x="-179356" y="1149188"/>
            <a:ext cx="1512961" cy="851003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F8646C2-D4D4-0104-745B-30DB4318813E}"/>
              </a:ext>
            </a:extLst>
          </p:cNvPr>
          <p:cNvSpPr/>
          <p:nvPr/>
        </p:nvSpPr>
        <p:spPr>
          <a:xfrm>
            <a:off x="3721186" y="5217931"/>
            <a:ext cx="2167124" cy="227293"/>
          </a:xfrm>
          <a:prstGeom prst="roundRect">
            <a:avLst>
              <a:gd name="adj" fmla="val 670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B3151F71-F383-5372-4753-6E51822218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100" y="76200"/>
            <a:ext cx="2879725" cy="431800"/>
          </a:xfrm>
        </p:spPr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45967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작업 </a:t>
            </a:r>
            <a:r>
              <a:rPr lang="en-US" altLang="ko-KR" sz="1200" dirty="0"/>
              <a:t>tab </a:t>
            </a:r>
            <a:r>
              <a:rPr lang="ko-KR" altLang="en-US" sz="1200" dirty="0"/>
              <a:t>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작업 추가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생성된 작업을 더블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큰 화면에서 작업하기 위해     아이콘 클릭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구성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352F03B-DF9A-7CA1-2E5C-62C3789991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2017"/>
          <a:stretch/>
        </p:blipFill>
        <p:spPr>
          <a:xfrm>
            <a:off x="200025" y="839788"/>
            <a:ext cx="3168650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04C7A5-E3C0-DA06-E6E3-38B98862E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11"/>
          <a:stretch/>
        </p:blipFill>
        <p:spPr>
          <a:xfrm>
            <a:off x="3440113" y="836613"/>
            <a:ext cx="3384303" cy="5631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CFB59B0-60A1-E9DB-6AF9-A35DF27B984F}"/>
              </a:ext>
            </a:extLst>
          </p:cNvPr>
          <p:cNvSpPr/>
          <p:nvPr/>
        </p:nvSpPr>
        <p:spPr>
          <a:xfrm>
            <a:off x="1423814" y="2991862"/>
            <a:ext cx="569586" cy="209749"/>
          </a:xfrm>
          <a:prstGeom prst="roundRect">
            <a:avLst>
              <a:gd name="adj" fmla="val 670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17E0F6-C762-4B99-4351-3FCC64AB4D29}"/>
              </a:ext>
            </a:extLst>
          </p:cNvPr>
          <p:cNvSpPr/>
          <p:nvPr/>
        </p:nvSpPr>
        <p:spPr>
          <a:xfrm>
            <a:off x="1460026" y="4274990"/>
            <a:ext cx="569586" cy="209749"/>
          </a:xfrm>
          <a:prstGeom prst="roundRect">
            <a:avLst>
              <a:gd name="adj" fmla="val 670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393031-DCDC-F22E-71A5-86F72141D648}"/>
              </a:ext>
            </a:extLst>
          </p:cNvPr>
          <p:cNvSpPr/>
          <p:nvPr/>
        </p:nvSpPr>
        <p:spPr>
          <a:xfrm>
            <a:off x="4847470" y="3955490"/>
            <a:ext cx="1400879" cy="405702"/>
          </a:xfrm>
          <a:prstGeom prst="roundRect">
            <a:avLst>
              <a:gd name="adj" fmla="val 670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29CC40-1BF0-06A9-91E5-5AB8182E8BB7}"/>
              </a:ext>
            </a:extLst>
          </p:cNvPr>
          <p:cNvSpPr/>
          <p:nvPr/>
        </p:nvSpPr>
        <p:spPr>
          <a:xfrm>
            <a:off x="6248349" y="2033297"/>
            <a:ext cx="288033" cy="189221"/>
          </a:xfrm>
          <a:prstGeom prst="roundRect">
            <a:avLst>
              <a:gd name="adj" fmla="val 6702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54FD62-0480-AFCA-D8DD-1E2402F49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670" y="1556792"/>
            <a:ext cx="140280" cy="156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87A01B19-70C2-5A06-CF80-06E3949414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100" y="76200"/>
            <a:ext cx="2879725" cy="431800"/>
          </a:xfrm>
        </p:spPr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276355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결재 작업에 대한 상세 설정</a:t>
            </a:r>
            <a:endParaRPr lang="en-US" altLang="ko-KR" sz="120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dirty="0"/>
              <a:t>예상 작업 </a:t>
            </a:r>
            <a:r>
              <a:rPr lang="en-US" altLang="ko-KR" dirty="0"/>
              <a:t>: </a:t>
            </a:r>
            <a:r>
              <a:rPr lang="ko-KR" altLang="en-US" b="0" dirty="0"/>
              <a:t>결재 고급 옵션 중 결재 라인 기본 용도에서 설정한 값에 따라 선택할 수 있는 값들이 변경됨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endParaRPr lang="en-US" altLang="ko-KR" b="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200" dirty="0"/>
              <a:t>위임 허용 </a:t>
            </a:r>
            <a:r>
              <a:rPr lang="en-US" altLang="ko-KR" sz="1200" dirty="0"/>
              <a:t>: </a:t>
            </a:r>
            <a:r>
              <a:rPr lang="ko-KR" altLang="en-US" sz="1200" b="0" dirty="0"/>
              <a:t>체크되면 결재자가 자신을 대신할 결재자를 지정할 수 있음</a:t>
            </a:r>
            <a:r>
              <a:rPr lang="en-US" altLang="ko-KR" sz="1200" b="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dirty="0"/>
              <a:t>완료 예정일 </a:t>
            </a:r>
            <a:r>
              <a:rPr lang="en-US" altLang="ko-KR" dirty="0"/>
              <a:t>: </a:t>
            </a:r>
            <a:r>
              <a:rPr lang="ko-KR" altLang="en-US" b="0" dirty="0"/>
              <a:t>결재 작업에 대한 완료 요청일</a:t>
            </a:r>
            <a:r>
              <a:rPr lang="en-US" altLang="ko-KR" b="0" dirty="0"/>
              <a:t/>
            </a:r>
            <a:br>
              <a:rPr lang="en-US" altLang="ko-KR" b="0" dirty="0"/>
            </a:br>
            <a:r>
              <a:rPr lang="ko-KR" altLang="en-US" b="0" dirty="0"/>
              <a:t>담당자가 설정한 완료 예정일로 체크될 경우 결재자가 해당 일자를 변경할 수 있음</a:t>
            </a:r>
            <a:r>
              <a:rPr lang="en-US" altLang="ko-KR" b="0" dirty="0"/>
              <a:t>.</a:t>
            </a:r>
            <a:endParaRPr lang="en-US" altLang="ko-KR" sz="1200" b="0" dirty="0"/>
          </a:p>
          <a:p>
            <a:pPr marL="228600" indent="-228600">
              <a:buFont typeface="+mj-lt"/>
              <a:buAutoNum type="arabicPeriod" startAt="2"/>
            </a:pPr>
            <a:r>
              <a:rPr lang="ko-KR" altLang="en-US" dirty="0"/>
              <a:t>적용 클릭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구성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31198A7C-DC5C-111D-D600-0DA610F7B5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4195AC5-E3D9-A4BA-CD88-F98AC8487DFB}"/>
              </a:ext>
            </a:extLst>
          </p:cNvPr>
          <p:cNvSpPr/>
          <p:nvPr/>
        </p:nvSpPr>
        <p:spPr>
          <a:xfrm>
            <a:off x="3440112" y="2636912"/>
            <a:ext cx="3168277" cy="3168352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44EF89-EAB1-4C80-0DFE-912617935EBE}"/>
              </a:ext>
            </a:extLst>
          </p:cNvPr>
          <p:cNvSpPr/>
          <p:nvPr/>
        </p:nvSpPr>
        <p:spPr>
          <a:xfrm>
            <a:off x="6104334" y="5949279"/>
            <a:ext cx="478354" cy="187623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3A96B58F-B0D7-B53F-0EEB-80AE796217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100" y="76200"/>
            <a:ext cx="2879725" cy="431800"/>
          </a:xfrm>
        </p:spPr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8573943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생성된 결재 작업 뒤의</a:t>
            </a:r>
            <a:r>
              <a:rPr lang="en-US" altLang="ko-KR" sz="1200" dirty="0"/>
              <a:t>     </a:t>
            </a:r>
            <a:r>
              <a:rPr lang="ko-KR" altLang="en-US" sz="1200" dirty="0"/>
              <a:t>아이콘 클릭하여 </a:t>
            </a:r>
            <a:r>
              <a:rPr lang="en-US" altLang="ko-KR" sz="1200" dirty="0"/>
              <a:t>2 </a:t>
            </a:r>
            <a:r>
              <a:rPr lang="ko-KR" altLang="en-US" sz="1200" dirty="0"/>
              <a:t>레벨 결재 작업 생성</a:t>
            </a:r>
            <a:endParaRPr lang="en-US" altLang="ko-KR" sz="1200" dirty="0"/>
          </a:p>
          <a:p>
            <a:r>
              <a:rPr lang="en-US" altLang="ko-KR" dirty="0"/>
              <a:t>1-1. 2 </a:t>
            </a:r>
            <a:r>
              <a:rPr lang="ko-KR" altLang="en-US" dirty="0"/>
              <a:t>레벨 결재 작업의 내용 입력</a:t>
            </a:r>
            <a:endParaRPr lang="en-US" altLang="ko-KR" sz="1200" dirty="0"/>
          </a:p>
          <a:p>
            <a:pPr marL="228600" indent="-228600">
              <a:buFont typeface="+mj-lt"/>
              <a:buAutoNum type="arabicPeriod" startAt="2"/>
            </a:pPr>
            <a:r>
              <a:rPr lang="en-US" altLang="ko-KR" dirty="0"/>
              <a:t>2 </a:t>
            </a:r>
            <a:r>
              <a:rPr lang="ko-KR" altLang="en-US" dirty="0"/>
              <a:t>레벨 결재 하위의     아이콘 클릭하여 동일 레벨의 결재 작업 생성</a:t>
            </a:r>
            <a:endParaRPr lang="en-US" altLang="ko-KR" dirty="0"/>
          </a:p>
          <a:p>
            <a:r>
              <a:rPr lang="en-US" altLang="ko-KR" dirty="0"/>
              <a:t>2-1. </a:t>
            </a:r>
            <a:r>
              <a:rPr lang="ko-KR" altLang="en-US" dirty="0"/>
              <a:t>동일 레벨의 결재 작업의 내용 입력</a:t>
            </a:r>
            <a:endParaRPr lang="en-US" altLang="ko-KR" sz="1200" dirty="0"/>
          </a:p>
          <a:p>
            <a:pPr marL="228600" indent="-228600">
              <a:buFont typeface="+mj-lt"/>
              <a:buAutoNum type="arabicPeriod" startAt="3"/>
            </a:pPr>
            <a:r>
              <a:rPr lang="en-US" altLang="ko-KR" sz="1200" dirty="0"/>
              <a:t>2</a:t>
            </a:r>
            <a:r>
              <a:rPr lang="ko-KR" altLang="en-US" dirty="0"/>
              <a:t> 레벨 결재 작업 뒤의     아이콘 클릭하여 </a:t>
            </a:r>
            <a:r>
              <a:rPr lang="en-US" altLang="ko-KR" dirty="0"/>
              <a:t>3 </a:t>
            </a:r>
            <a:r>
              <a:rPr lang="ko-KR" altLang="en-US" dirty="0"/>
              <a:t>레벨 결재 작업 생성</a:t>
            </a:r>
            <a:endParaRPr lang="en-US" altLang="ko-KR" dirty="0"/>
          </a:p>
          <a:p>
            <a:r>
              <a:rPr lang="en-US" altLang="ko-KR" sz="1200" dirty="0"/>
              <a:t>3-1</a:t>
            </a:r>
            <a:r>
              <a:rPr lang="en-US" altLang="ko-KR" dirty="0"/>
              <a:t>. 3 </a:t>
            </a:r>
            <a:r>
              <a:rPr lang="ko-KR" altLang="en-US" dirty="0"/>
              <a:t>레벨 결재 작업의 내용 입력</a:t>
            </a:r>
            <a:endParaRPr lang="en-US" altLang="ko-KR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dirty="0"/>
              <a:t>동일</a:t>
            </a:r>
            <a:r>
              <a:rPr lang="en-US" altLang="ko-KR" sz="1200" dirty="0"/>
              <a:t> </a:t>
            </a:r>
            <a:r>
              <a:rPr lang="ko-KR" altLang="en-US" sz="1200" dirty="0"/>
              <a:t>레벨의 결재 작업이 복수 존재할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한 명의 결재만 있어도 완료될지</a:t>
            </a:r>
            <a:r>
              <a:rPr lang="en-US" altLang="ko-KR" sz="1200" dirty="0"/>
              <a:t>(</a:t>
            </a:r>
            <a:r>
              <a:rPr lang="ko-KR" altLang="en-US" sz="1200" dirty="0"/>
              <a:t>모두 </a:t>
            </a:r>
            <a:r>
              <a:rPr lang="en-US" altLang="ko-KR" sz="1200" dirty="0"/>
              <a:t>– Any), </a:t>
            </a:r>
            <a:r>
              <a:rPr lang="ko-KR" altLang="en-US" dirty="0"/>
              <a:t>모두의 결재가 있어야 완료될지 여부 결정</a:t>
            </a:r>
            <a:r>
              <a:rPr lang="en-US" altLang="ko-KR" dirty="0"/>
              <a:t>(</a:t>
            </a:r>
            <a:r>
              <a:rPr lang="ko-KR" altLang="en-US" dirty="0"/>
              <a:t>전체 </a:t>
            </a:r>
            <a:r>
              <a:rPr lang="en-US" altLang="ko-KR" dirty="0"/>
              <a:t>– All) 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구성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EA89B3E-42CA-7691-78E5-86DD3E67B9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757AA37-401C-0183-C9B9-FB4999A0F676}"/>
              </a:ext>
            </a:extLst>
          </p:cNvPr>
          <p:cNvSpPr/>
          <p:nvPr/>
        </p:nvSpPr>
        <p:spPr>
          <a:xfrm>
            <a:off x="2148371" y="4212035"/>
            <a:ext cx="261389" cy="216024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B891FEE-92B0-B61A-158E-B4F6CC64B17C}"/>
              </a:ext>
            </a:extLst>
          </p:cNvPr>
          <p:cNvSpPr/>
          <p:nvPr/>
        </p:nvSpPr>
        <p:spPr>
          <a:xfrm>
            <a:off x="3051382" y="3695897"/>
            <a:ext cx="1306653" cy="426439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28BDD55-07ED-7CFC-7B68-AFE371F82AB7}"/>
              </a:ext>
            </a:extLst>
          </p:cNvPr>
          <p:cNvSpPr/>
          <p:nvPr/>
        </p:nvSpPr>
        <p:spPr>
          <a:xfrm>
            <a:off x="3586059" y="4846071"/>
            <a:ext cx="347909" cy="162302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8BE56B-8C8C-5B91-92E0-338435C06EBE}"/>
              </a:ext>
            </a:extLst>
          </p:cNvPr>
          <p:cNvSpPr/>
          <p:nvPr/>
        </p:nvSpPr>
        <p:spPr>
          <a:xfrm>
            <a:off x="2422357" y="4209589"/>
            <a:ext cx="405405" cy="524607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857572-5FA2-1120-1274-F97FD917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17" y="906233"/>
            <a:ext cx="142137" cy="1518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D7AF0DB-5D30-9654-9DB1-668BC9FE0DD0}"/>
              </a:ext>
            </a:extLst>
          </p:cNvPr>
          <p:cNvSpPr/>
          <p:nvPr/>
        </p:nvSpPr>
        <p:spPr>
          <a:xfrm>
            <a:off x="3051382" y="4416561"/>
            <a:ext cx="1306653" cy="426439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9BDF7E-EFAE-E436-041C-0C2487C3CE89}"/>
              </a:ext>
            </a:extLst>
          </p:cNvPr>
          <p:cNvSpPr/>
          <p:nvPr/>
        </p:nvSpPr>
        <p:spPr>
          <a:xfrm>
            <a:off x="4714408" y="4062956"/>
            <a:ext cx="1306653" cy="426439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3-1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9DD6850-68F7-4BCB-1857-87AB2D7787A0}"/>
              </a:ext>
            </a:extLst>
          </p:cNvPr>
          <p:cNvSpPr/>
          <p:nvPr/>
        </p:nvSpPr>
        <p:spPr>
          <a:xfrm>
            <a:off x="4533380" y="4200537"/>
            <a:ext cx="261389" cy="216024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745703-93A4-E365-8A09-D41A1D60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508" y="1502890"/>
            <a:ext cx="142137" cy="1518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4ED5FD-613E-45C7-BC4F-328E6BDAF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357" y="2322137"/>
            <a:ext cx="142137" cy="1518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F7E27516-1E59-7749-C343-3EEF5BB396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6100" y="76200"/>
            <a:ext cx="2879725" cy="431800"/>
          </a:xfrm>
        </p:spPr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8927707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    </a:t>
            </a:r>
            <a:r>
              <a:rPr lang="ko-KR" altLang="en-US" sz="1200" dirty="0"/>
              <a:t>아이콘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3DNotification Center</a:t>
            </a:r>
            <a:r>
              <a:rPr lang="ko-KR" altLang="en-US" dirty="0"/>
              <a:t>에서 본인을 결재의 담당자로 지정한 알림 내용을 확인할 수 있음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의 메시지에서 코멘트 </a:t>
            </a:r>
            <a:r>
              <a:rPr lang="en-US" altLang="ko-KR" dirty="0"/>
              <a:t>/ </a:t>
            </a:r>
            <a:r>
              <a:rPr lang="ko-KR" altLang="en-US" dirty="0"/>
              <a:t>승인 등의 문구를 클릭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결재 승인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191FF6B-563C-992D-42C4-8B4ED9A7367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b="-2"/>
          <a:stretch/>
        </p:blipFill>
        <p:spPr>
          <a:xfrm>
            <a:off x="210519" y="839788"/>
            <a:ext cx="6603649" cy="56136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16D95E2-ABA4-EFD0-E482-2B8B7BB6A2B1}"/>
              </a:ext>
            </a:extLst>
          </p:cNvPr>
          <p:cNvSpPr/>
          <p:nvPr/>
        </p:nvSpPr>
        <p:spPr>
          <a:xfrm>
            <a:off x="5276034" y="1538686"/>
            <a:ext cx="261389" cy="216024"/>
          </a:xfrm>
          <a:prstGeom prst="roundRect">
            <a:avLst>
              <a:gd name="adj" fmla="val 3273"/>
            </a:avLst>
          </a:prstGeom>
          <a:solidFill>
            <a:schemeClr val="bg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90B06B-E08F-6410-A03A-CDECB113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454" y="908720"/>
            <a:ext cx="184282" cy="1708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72101A8-4A29-E330-AEA6-6EBD3C26BBAE}"/>
              </a:ext>
            </a:extLst>
          </p:cNvPr>
          <p:cNvSpPr/>
          <p:nvPr/>
        </p:nvSpPr>
        <p:spPr>
          <a:xfrm>
            <a:off x="4566240" y="2470877"/>
            <a:ext cx="2234524" cy="476086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B535521-FA6C-6CA3-DCC3-090846F3B999}"/>
              </a:ext>
            </a:extLst>
          </p:cNvPr>
          <p:cNvSpPr/>
          <p:nvPr/>
        </p:nvSpPr>
        <p:spPr>
          <a:xfrm>
            <a:off x="5924106" y="2681879"/>
            <a:ext cx="432048" cy="162302"/>
          </a:xfrm>
          <a:prstGeom prst="roundRect">
            <a:avLst>
              <a:gd name="adj" fmla="val 3273"/>
            </a:avLst>
          </a:prstGeom>
          <a:solidFill>
            <a:schemeClr val="bg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실행 단추: 돌아가기 1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CD33C2-7634-9074-40E8-AE4D3D611085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03834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콘텐츠 </a:t>
            </a:r>
            <a:r>
              <a:rPr lang="en-US" altLang="ko-KR" sz="1200" dirty="0"/>
              <a:t>tab </a:t>
            </a:r>
            <a:r>
              <a:rPr lang="ko-KR" altLang="en-US" sz="1200" dirty="0"/>
              <a:t>클릭하여 결재 내용 확인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의견 작성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승인 </a:t>
            </a:r>
            <a:r>
              <a:rPr lang="en-US" altLang="ko-KR" dirty="0"/>
              <a:t>/ </a:t>
            </a:r>
            <a:r>
              <a:rPr lang="ko-KR" altLang="en-US" dirty="0"/>
              <a:t>거부를 선택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레벨 결재 승인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48CEC616-5AF4-AA5C-8FBC-A13DFA74328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C044BE3-BA92-B2FF-6361-F3388C0B9449}"/>
              </a:ext>
            </a:extLst>
          </p:cNvPr>
          <p:cNvSpPr/>
          <p:nvPr/>
        </p:nvSpPr>
        <p:spPr>
          <a:xfrm>
            <a:off x="4304134" y="4941168"/>
            <a:ext cx="1440160" cy="720080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574DB5-9AB7-4A4A-4134-75C47F1C7ECF}"/>
              </a:ext>
            </a:extLst>
          </p:cNvPr>
          <p:cNvSpPr/>
          <p:nvPr/>
        </p:nvSpPr>
        <p:spPr>
          <a:xfrm>
            <a:off x="5816302" y="2249713"/>
            <a:ext cx="650370" cy="171175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773BB7-6528-5294-D54F-14FA21C5A0D3}"/>
              </a:ext>
            </a:extLst>
          </p:cNvPr>
          <p:cNvSpPr/>
          <p:nvPr/>
        </p:nvSpPr>
        <p:spPr>
          <a:xfrm>
            <a:off x="919758" y="2852936"/>
            <a:ext cx="576064" cy="288032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75564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sz="1200" dirty="0"/>
              <a:t>* 1 </a:t>
            </a:r>
            <a:r>
              <a:rPr lang="ko-KR" altLang="en-US" sz="1200" dirty="0"/>
              <a:t>레벨 결재자의 작업이 완료되면 </a:t>
            </a:r>
            <a:r>
              <a:rPr lang="en-US" altLang="ko-KR" sz="1200" dirty="0"/>
              <a:t>2 </a:t>
            </a:r>
            <a:r>
              <a:rPr lang="ko-KR" altLang="en-US" sz="1200" dirty="0"/>
              <a:t>레벨 결재자의 작업이 활성화됨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콘텐츠 </a:t>
            </a:r>
            <a:r>
              <a:rPr lang="en-US" altLang="ko-KR" sz="1200" dirty="0"/>
              <a:t>tab </a:t>
            </a:r>
            <a:r>
              <a:rPr lang="ko-KR" altLang="en-US" sz="1200" dirty="0"/>
              <a:t>클릭하여 결재 내용 확인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의견 작성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승인 </a:t>
            </a:r>
            <a:r>
              <a:rPr lang="en-US" altLang="ko-KR" dirty="0"/>
              <a:t>/ </a:t>
            </a:r>
            <a:r>
              <a:rPr lang="ko-KR" altLang="en-US" dirty="0"/>
              <a:t>거부를 선택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레벨 결재 승인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6E4501F-9596-B2AE-EA4F-D690206A57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5D2A321-0B1E-256C-F0F5-0F4899357E30}"/>
              </a:ext>
            </a:extLst>
          </p:cNvPr>
          <p:cNvSpPr/>
          <p:nvPr/>
        </p:nvSpPr>
        <p:spPr>
          <a:xfrm>
            <a:off x="4304134" y="5013176"/>
            <a:ext cx="1440160" cy="576064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811BC8-7492-1974-21E4-D111BB2A976E}"/>
              </a:ext>
            </a:extLst>
          </p:cNvPr>
          <p:cNvSpPr/>
          <p:nvPr/>
        </p:nvSpPr>
        <p:spPr>
          <a:xfrm>
            <a:off x="5816302" y="2204864"/>
            <a:ext cx="936104" cy="792088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6C217E9-73C1-77FB-EBFC-2E8072779933}"/>
              </a:ext>
            </a:extLst>
          </p:cNvPr>
          <p:cNvSpPr/>
          <p:nvPr/>
        </p:nvSpPr>
        <p:spPr>
          <a:xfrm>
            <a:off x="919758" y="2852936"/>
            <a:ext cx="576064" cy="288032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DD3CD0-86EB-C865-9F17-1FBE86C1AF58}"/>
              </a:ext>
            </a:extLst>
          </p:cNvPr>
          <p:cNvSpPr/>
          <p:nvPr/>
        </p:nvSpPr>
        <p:spPr>
          <a:xfrm>
            <a:off x="2612154" y="4356883"/>
            <a:ext cx="1368152" cy="432048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b="1" dirty="0">
                <a:solidFill>
                  <a:schemeClr val="bg1"/>
                </a:solidFill>
              </a:rPr>
              <a:t>*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70876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sz="1200" dirty="0"/>
              <a:t>* 1 </a:t>
            </a:r>
            <a:r>
              <a:rPr lang="ko-KR" altLang="en-US" sz="1200" dirty="0"/>
              <a:t>레벨 결재자의 작업이 완료되면 </a:t>
            </a:r>
            <a:r>
              <a:rPr lang="en-US" altLang="ko-KR" sz="1200" dirty="0"/>
              <a:t>2 </a:t>
            </a:r>
            <a:r>
              <a:rPr lang="ko-KR" altLang="en-US" sz="1200" dirty="0"/>
              <a:t>레벨 결재자의 작업이 활성화됨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dirty="0"/>
              <a:t>동일 레벨의 결재는 동시에 활성화되며 현재 </a:t>
            </a:r>
            <a:r>
              <a:rPr lang="en-US" altLang="ko-KR" dirty="0"/>
              <a:t>2 </a:t>
            </a:r>
            <a:r>
              <a:rPr lang="ko-KR" altLang="en-US" dirty="0"/>
              <a:t>레벨 결재 완료 조건이 </a:t>
            </a:r>
            <a:r>
              <a:rPr lang="en-US" altLang="ko-KR" dirty="0"/>
              <a:t>“</a:t>
            </a:r>
            <a:r>
              <a:rPr lang="ko-KR" altLang="en-US" dirty="0"/>
              <a:t>전체</a:t>
            </a:r>
            <a:r>
              <a:rPr lang="en-US" altLang="ko-KR" dirty="0"/>
              <a:t>” </a:t>
            </a:r>
            <a:r>
              <a:rPr lang="ko-KR" altLang="en-US" dirty="0"/>
              <a:t>로 되어 있기 때문에 아래 결재 작업이 승인되어도 동일 레벨의 현재 결재 작업이 승인되어야 다음 레벨로 진행됨</a:t>
            </a:r>
            <a:r>
              <a:rPr lang="en-US" altLang="ko-KR" dirty="0"/>
              <a:t>.</a:t>
            </a:r>
            <a:endParaRPr lang="en-US" altLang="ko-KR" sz="1200" dirty="0"/>
          </a:p>
          <a:p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콘텐츠 </a:t>
            </a:r>
            <a:r>
              <a:rPr lang="en-US" altLang="ko-KR" sz="1200" dirty="0"/>
              <a:t>tab </a:t>
            </a:r>
            <a:r>
              <a:rPr lang="ko-KR" altLang="en-US" sz="1200" dirty="0"/>
              <a:t>클릭하여 결재 내용 확인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의견 작성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승인 </a:t>
            </a:r>
            <a:r>
              <a:rPr lang="en-US" altLang="ko-KR" dirty="0"/>
              <a:t>/ </a:t>
            </a:r>
            <a:r>
              <a:rPr lang="ko-KR" altLang="en-US" dirty="0"/>
              <a:t>거부를 선택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동일</a:t>
            </a:r>
            <a:r>
              <a:rPr lang="en-US" altLang="ko-KR" dirty="0"/>
              <a:t> </a:t>
            </a:r>
            <a:r>
              <a:rPr lang="ko-KR" altLang="en-US" dirty="0"/>
              <a:t>레벨 결재 승인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410216F-E5B3-11F3-4BDE-8718C64F402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E8BC104-05DD-DD75-E51C-B58457CC6504}"/>
              </a:ext>
            </a:extLst>
          </p:cNvPr>
          <p:cNvSpPr/>
          <p:nvPr/>
        </p:nvSpPr>
        <p:spPr>
          <a:xfrm>
            <a:off x="2584580" y="3672297"/>
            <a:ext cx="1368152" cy="432048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b="1" dirty="0">
                <a:solidFill>
                  <a:schemeClr val="bg1"/>
                </a:solidFill>
              </a:rPr>
              <a:t>*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CC34356-A89B-0AE6-7735-2B38C65C0AE2}"/>
              </a:ext>
            </a:extLst>
          </p:cNvPr>
          <p:cNvSpPr/>
          <p:nvPr/>
        </p:nvSpPr>
        <p:spPr>
          <a:xfrm>
            <a:off x="4304134" y="5013176"/>
            <a:ext cx="1440160" cy="576064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8208E44-8873-284C-8BB4-064E07CDD100}"/>
              </a:ext>
            </a:extLst>
          </p:cNvPr>
          <p:cNvSpPr/>
          <p:nvPr/>
        </p:nvSpPr>
        <p:spPr>
          <a:xfrm>
            <a:off x="5816302" y="2222970"/>
            <a:ext cx="936104" cy="216024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785AC26-A046-B278-ACEC-71BC1B59249E}"/>
              </a:ext>
            </a:extLst>
          </p:cNvPr>
          <p:cNvSpPr/>
          <p:nvPr/>
        </p:nvSpPr>
        <p:spPr>
          <a:xfrm>
            <a:off x="919758" y="2852936"/>
            <a:ext cx="576064" cy="288032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5075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결재 참조자는 자신의 결재 순서가 되었을 때 시스템이 자동으로 승인 처리하고 관련 메시지를 수신함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    </a:t>
            </a:r>
            <a:r>
              <a:rPr lang="ko-KR" altLang="en-US" sz="1200" dirty="0"/>
              <a:t>아이콘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결재 관련 메시지를 수신하고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화면에서 콘텐츠 </a:t>
            </a:r>
            <a:r>
              <a:rPr lang="en-US" altLang="ko-KR" dirty="0"/>
              <a:t>tab</a:t>
            </a:r>
            <a:r>
              <a:rPr lang="ko-KR" altLang="en-US" dirty="0"/>
              <a:t>으로 이동하여 결재 내용을 확인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레벨 결재 참조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9D32A62-CDB1-B789-1773-52B42D531B0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9356BFD-1945-F940-E7D8-A404B5B5B7FB}"/>
              </a:ext>
            </a:extLst>
          </p:cNvPr>
          <p:cNvSpPr/>
          <p:nvPr/>
        </p:nvSpPr>
        <p:spPr>
          <a:xfrm>
            <a:off x="4577881" y="3320780"/>
            <a:ext cx="2135345" cy="432048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C7D3B4-4E47-7032-7D99-F5DE492FBC24}"/>
              </a:ext>
            </a:extLst>
          </p:cNvPr>
          <p:cNvSpPr/>
          <p:nvPr/>
        </p:nvSpPr>
        <p:spPr>
          <a:xfrm>
            <a:off x="5221016" y="1527885"/>
            <a:ext cx="325173" cy="238043"/>
          </a:xfrm>
          <a:prstGeom prst="roundRect">
            <a:avLst>
              <a:gd name="adj" fmla="val 3273"/>
            </a:avLst>
          </a:prstGeom>
          <a:solidFill>
            <a:schemeClr val="bg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A2DE69-08EC-DAE2-F3D0-DDB8A605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34" y="1683622"/>
            <a:ext cx="184282" cy="1708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FD8DE2-305B-4F17-12ED-2E7AF9865B0A}"/>
              </a:ext>
            </a:extLst>
          </p:cNvPr>
          <p:cNvSpPr/>
          <p:nvPr/>
        </p:nvSpPr>
        <p:spPr>
          <a:xfrm>
            <a:off x="2333175" y="3987374"/>
            <a:ext cx="1368152" cy="432048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b="1" dirty="0">
                <a:solidFill>
                  <a:schemeClr val="bg1"/>
                </a:solidFill>
              </a:rPr>
              <a:t>*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50BBE8-1E3A-72FA-BC4A-8EBCD6A74431}"/>
              </a:ext>
            </a:extLst>
          </p:cNvPr>
          <p:cNvSpPr/>
          <p:nvPr/>
        </p:nvSpPr>
        <p:spPr>
          <a:xfrm>
            <a:off x="956212" y="2882915"/>
            <a:ext cx="611618" cy="245765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9737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    </a:t>
            </a:r>
            <a:r>
              <a:rPr lang="ko-KR" altLang="en-US" sz="1200" dirty="0"/>
              <a:t>아이콘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요청자에게 결재 완료의 메시지 발송됨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통보자로 로그인하여      </a:t>
            </a:r>
            <a:r>
              <a:rPr lang="ko-KR" altLang="en-US" sz="1200" dirty="0"/>
              <a:t>아이콘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결재 통보자에게 결재 완료의 메시지 발송됨</a:t>
            </a:r>
            <a:r>
              <a:rPr lang="en-US" altLang="ko-KR" sz="1200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템플릿으로 결재 생성</a:t>
            </a:r>
            <a:r>
              <a:rPr lang="en-US" altLang="ko-KR" dirty="0"/>
              <a:t> (1/4)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E531D64-D48B-32E7-B52F-A96FB1105A0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2017"/>
          <a:stretch/>
        </p:blipFill>
        <p:spPr>
          <a:xfrm>
            <a:off x="200025" y="839788"/>
            <a:ext cx="3168650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F69227-B4F4-699B-15C5-92CA566C6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43"/>
          <a:stretch/>
        </p:blipFill>
        <p:spPr>
          <a:xfrm>
            <a:off x="3440113" y="836613"/>
            <a:ext cx="3366952" cy="5616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6A62960-53FD-C84C-BE92-D9D817532E80}"/>
              </a:ext>
            </a:extLst>
          </p:cNvPr>
          <p:cNvSpPr/>
          <p:nvPr/>
        </p:nvSpPr>
        <p:spPr>
          <a:xfrm>
            <a:off x="1774801" y="1527885"/>
            <a:ext cx="325173" cy="238043"/>
          </a:xfrm>
          <a:prstGeom prst="roundRect">
            <a:avLst>
              <a:gd name="adj" fmla="val 3273"/>
            </a:avLst>
          </a:prstGeom>
          <a:solidFill>
            <a:schemeClr val="bg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50A055D-5AB7-70C6-DAED-E7B7F523C4AF}"/>
              </a:ext>
            </a:extLst>
          </p:cNvPr>
          <p:cNvSpPr/>
          <p:nvPr/>
        </p:nvSpPr>
        <p:spPr>
          <a:xfrm>
            <a:off x="1160677" y="2466153"/>
            <a:ext cx="2135345" cy="432048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8F77653-1D0F-A16B-F793-3771025AED14}"/>
              </a:ext>
            </a:extLst>
          </p:cNvPr>
          <p:cNvSpPr/>
          <p:nvPr/>
        </p:nvSpPr>
        <p:spPr>
          <a:xfrm>
            <a:off x="4577881" y="2466153"/>
            <a:ext cx="2135345" cy="432048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794CAD-E3C0-FD97-1DF5-5D44CF729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54" y="908720"/>
            <a:ext cx="184282" cy="1708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873C0F0-D426-0EFB-50A1-DD445755DAFB}"/>
              </a:ext>
            </a:extLst>
          </p:cNvPr>
          <p:cNvSpPr/>
          <p:nvPr/>
        </p:nvSpPr>
        <p:spPr>
          <a:xfrm>
            <a:off x="5221016" y="1527885"/>
            <a:ext cx="325173" cy="238043"/>
          </a:xfrm>
          <a:prstGeom prst="roundRect">
            <a:avLst>
              <a:gd name="adj" fmla="val 3273"/>
            </a:avLst>
          </a:prstGeom>
          <a:solidFill>
            <a:schemeClr val="bg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E04BFE-3231-CF75-0555-22DA83B6B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936" y="1494132"/>
            <a:ext cx="184282" cy="1708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9714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911A327-D3F1-3EDB-93F3-1DB8FA2ABEF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52176"/>
          <a:stretch/>
        </p:blipFill>
        <p:spPr>
          <a:xfrm>
            <a:off x="210520" y="839788"/>
            <a:ext cx="3158156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분류체계 </a:t>
            </a:r>
            <a:r>
              <a:rPr lang="en-US" altLang="ko-KR" dirty="0"/>
              <a:t>tree</a:t>
            </a:r>
            <a:r>
              <a:rPr lang="ko-KR" altLang="en-US" dirty="0"/>
              <a:t>에서 문서를 생성하고자 하는 항목을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      아이콘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문서</a:t>
            </a:r>
            <a:r>
              <a:rPr lang="en-US" altLang="ko-KR" dirty="0"/>
              <a:t>…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문서의 기본 정보 입력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다음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업로드할 파일 첨부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완료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분류체계 </a:t>
            </a:r>
            <a:r>
              <a:rPr lang="en-US" altLang="ko-KR" dirty="0"/>
              <a:t>– </a:t>
            </a:r>
            <a:r>
              <a:rPr lang="ko-KR" altLang="en-US" dirty="0"/>
              <a:t>문서 생성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. </a:t>
            </a:r>
            <a:r>
              <a:rPr lang="ko-KR" altLang="en-US" dirty="0"/>
              <a:t>문서 생성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283246-FEDC-3DD7-3C8B-56914A22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113" y="836613"/>
            <a:ext cx="3378727" cy="2592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9AC187-E637-4FCC-7415-DAE076CAE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113" y="3860800"/>
            <a:ext cx="3378729" cy="25923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90C3EBC-F6F5-3B4A-74C2-9F580C8C5697}"/>
              </a:ext>
            </a:extLst>
          </p:cNvPr>
          <p:cNvSpPr/>
          <p:nvPr/>
        </p:nvSpPr>
        <p:spPr>
          <a:xfrm>
            <a:off x="703734" y="4237460"/>
            <a:ext cx="648072" cy="216403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48A65A4-1561-444D-A660-DFA4ECD50030}"/>
              </a:ext>
            </a:extLst>
          </p:cNvPr>
          <p:cNvSpPr/>
          <p:nvPr/>
        </p:nvSpPr>
        <p:spPr>
          <a:xfrm>
            <a:off x="1567830" y="2439939"/>
            <a:ext cx="288032" cy="196974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735C6B6-3059-D7AE-2D40-AC8B1B7CF016}"/>
              </a:ext>
            </a:extLst>
          </p:cNvPr>
          <p:cNvSpPr/>
          <p:nvPr/>
        </p:nvSpPr>
        <p:spPr>
          <a:xfrm>
            <a:off x="1639838" y="2869929"/>
            <a:ext cx="1224135" cy="235476"/>
          </a:xfrm>
          <a:prstGeom prst="roundRect">
            <a:avLst>
              <a:gd name="adj" fmla="val 10788"/>
            </a:avLst>
          </a:prstGeom>
          <a:solidFill>
            <a:schemeClr val="bg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D9A4DA1-D3A9-AD23-0575-2F35A0CA3CDA}"/>
              </a:ext>
            </a:extLst>
          </p:cNvPr>
          <p:cNvSpPr/>
          <p:nvPr/>
        </p:nvSpPr>
        <p:spPr>
          <a:xfrm>
            <a:off x="3442766" y="2197647"/>
            <a:ext cx="3376073" cy="672282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311059C-7BD2-04B8-DB40-3DB66BFC507B}"/>
              </a:ext>
            </a:extLst>
          </p:cNvPr>
          <p:cNvSpPr/>
          <p:nvPr/>
        </p:nvSpPr>
        <p:spPr>
          <a:xfrm>
            <a:off x="6090747" y="3206626"/>
            <a:ext cx="374962" cy="22857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1157D84-2413-F85F-5DF3-246E884EA5F1}"/>
              </a:ext>
            </a:extLst>
          </p:cNvPr>
          <p:cNvSpPr/>
          <p:nvPr/>
        </p:nvSpPr>
        <p:spPr>
          <a:xfrm>
            <a:off x="3450728" y="4860388"/>
            <a:ext cx="1285453" cy="17426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F922537-1183-289E-F09F-5A27FBA7DFE7}"/>
              </a:ext>
            </a:extLst>
          </p:cNvPr>
          <p:cNvSpPr/>
          <p:nvPr/>
        </p:nvSpPr>
        <p:spPr>
          <a:xfrm>
            <a:off x="6090747" y="6239926"/>
            <a:ext cx="444991" cy="213262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7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EE4F7BD-B812-C73F-4A4A-89C72E793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622" y="1268760"/>
            <a:ext cx="276795" cy="1931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297646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    아이콘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템플릿으로 저장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템플릿의 기본 정보 입력</a:t>
            </a:r>
            <a:r>
              <a:rPr lang="en-US" altLang="ko-KR" dirty="0"/>
              <a:t> 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템플릿으로 결재 생성</a:t>
            </a:r>
            <a:r>
              <a:rPr lang="en-US" altLang="ko-KR" dirty="0"/>
              <a:t> (2/4)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B20018C-FA85-985C-2089-2493C28E303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BC13F6-1DF0-B95C-487C-513AC678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78" y="1916832"/>
            <a:ext cx="3069940" cy="44298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180557-4052-18FD-4FD2-F75F5F416B4B}"/>
              </a:ext>
            </a:extLst>
          </p:cNvPr>
          <p:cNvSpPr/>
          <p:nvPr/>
        </p:nvSpPr>
        <p:spPr>
          <a:xfrm>
            <a:off x="6227659" y="2231607"/>
            <a:ext cx="276441" cy="216024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B6C2B25-76B9-0235-87EC-A38482748898}"/>
              </a:ext>
            </a:extLst>
          </p:cNvPr>
          <p:cNvSpPr/>
          <p:nvPr/>
        </p:nvSpPr>
        <p:spPr>
          <a:xfrm>
            <a:off x="5236930" y="2493536"/>
            <a:ext cx="911921" cy="178532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6DC9F2-C6B2-96F7-8690-74BE95CA4B1D}"/>
              </a:ext>
            </a:extLst>
          </p:cNvPr>
          <p:cNvSpPr/>
          <p:nvPr/>
        </p:nvSpPr>
        <p:spPr>
          <a:xfrm>
            <a:off x="1977078" y="2169996"/>
            <a:ext cx="3069940" cy="3707275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E76F2E9-9B6E-B0BB-9DAE-287FA13B3C15}"/>
              </a:ext>
            </a:extLst>
          </p:cNvPr>
          <p:cNvSpPr/>
          <p:nvPr/>
        </p:nvSpPr>
        <p:spPr>
          <a:xfrm>
            <a:off x="3602160" y="6087068"/>
            <a:ext cx="947240" cy="224682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E635A0-C049-BC80-593D-24951A8D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250" y="908720"/>
            <a:ext cx="161354" cy="128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실행 단추: 앞으로 또는 다음으로 이동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2E539F7-E4DA-9D89-0357-444703BA5D0B}"/>
              </a:ext>
            </a:extLst>
          </p:cNvPr>
          <p:cNvSpPr/>
          <p:nvPr/>
        </p:nvSpPr>
        <p:spPr>
          <a:xfrm>
            <a:off x="8984654" y="1340768"/>
            <a:ext cx="144016" cy="144016"/>
          </a:xfrm>
          <a:prstGeom prst="actionButtonForwardNex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5796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새 결재 라인</a:t>
            </a:r>
            <a:r>
              <a:rPr lang="en-US" altLang="ko-KR" sz="1200" dirty="0"/>
              <a:t>… </a:t>
            </a:r>
            <a:r>
              <a:rPr lang="ko-KR" altLang="en-US" sz="1200" dirty="0"/>
              <a:t>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결재 기본 속성 입력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템플릿을 검색하여 추가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템플릿으로 결재 생성</a:t>
            </a:r>
            <a:r>
              <a:rPr lang="en-US" altLang="ko-KR" dirty="0"/>
              <a:t> (3/4)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8CB1564-8BE3-FA5F-5A01-217C4D3CDE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06271E-CF8E-23DE-509A-89EFD8350321}"/>
              </a:ext>
            </a:extLst>
          </p:cNvPr>
          <p:cNvSpPr/>
          <p:nvPr/>
        </p:nvSpPr>
        <p:spPr>
          <a:xfrm>
            <a:off x="415702" y="3105812"/>
            <a:ext cx="792088" cy="178532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38D6F71-5950-46E1-73A3-68F4A0B32B15}"/>
              </a:ext>
            </a:extLst>
          </p:cNvPr>
          <p:cNvSpPr/>
          <p:nvPr/>
        </p:nvSpPr>
        <p:spPr>
          <a:xfrm>
            <a:off x="1743030" y="3195078"/>
            <a:ext cx="2655830" cy="1602074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9D2B47-7FA0-2E55-35F1-0EE3476D9EE5}"/>
              </a:ext>
            </a:extLst>
          </p:cNvPr>
          <p:cNvSpPr/>
          <p:nvPr/>
        </p:nvSpPr>
        <p:spPr>
          <a:xfrm>
            <a:off x="3506674" y="3861048"/>
            <a:ext cx="581436" cy="216024"/>
          </a:xfrm>
          <a:prstGeom prst="roundRect">
            <a:avLst>
              <a:gd name="adj" fmla="val 3273"/>
            </a:avLst>
          </a:prstGeom>
          <a:solidFill>
            <a:schemeClr val="bg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5663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콘텐츠 </a:t>
            </a:r>
            <a:r>
              <a:rPr lang="en-US" altLang="ko-KR" sz="1200" dirty="0"/>
              <a:t>tab</a:t>
            </a:r>
            <a:r>
              <a:rPr lang="ko-KR" altLang="en-US" sz="1200" dirty="0"/>
              <a:t>에 결재 대상 데이터 지정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작업 </a:t>
            </a:r>
            <a:r>
              <a:rPr lang="en-US" altLang="ko-KR" dirty="0"/>
              <a:t>tab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템플릿에 지정된 결재 작업들이 조회됨</a:t>
            </a:r>
            <a:r>
              <a:rPr lang="en-US" altLang="ko-KR" dirty="0"/>
              <a:t>. </a:t>
            </a:r>
            <a:r>
              <a:rPr lang="ko-KR" altLang="en-US" dirty="0"/>
              <a:t>필요 시 수정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시작 클릭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템플릿으로 결재 생성</a:t>
            </a:r>
            <a:r>
              <a:rPr lang="en-US" altLang="ko-KR" dirty="0"/>
              <a:t> (4/4)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600" dirty="0"/>
              <a:t>기타 </a:t>
            </a:r>
            <a:r>
              <a:rPr lang="en-US" altLang="ko-KR" sz="1600" dirty="0"/>
              <a:t>(Route Management)</a:t>
            </a:r>
            <a:endParaRPr lang="ko-KR" altLang="en-US" sz="160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7A977AE-74FD-772F-28E1-AB4E3A4340E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D063E3A-9056-B119-8E84-EF52E2635FAC}"/>
              </a:ext>
            </a:extLst>
          </p:cNvPr>
          <p:cNvSpPr/>
          <p:nvPr/>
        </p:nvSpPr>
        <p:spPr>
          <a:xfrm>
            <a:off x="2972631" y="2924944"/>
            <a:ext cx="539415" cy="216024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634172-B0D6-B65A-07A6-596E380B567F}"/>
              </a:ext>
            </a:extLst>
          </p:cNvPr>
          <p:cNvSpPr/>
          <p:nvPr/>
        </p:nvSpPr>
        <p:spPr>
          <a:xfrm>
            <a:off x="1855862" y="3910145"/>
            <a:ext cx="3384376" cy="981927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F649CE-15D6-F250-B987-7F09DCC7DF13}"/>
              </a:ext>
            </a:extLst>
          </p:cNvPr>
          <p:cNvSpPr/>
          <p:nvPr/>
        </p:nvSpPr>
        <p:spPr>
          <a:xfrm>
            <a:off x="2392089" y="2924944"/>
            <a:ext cx="539415" cy="216024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E7BD6FF-3A0F-19B6-9303-CE0349DEE705}"/>
              </a:ext>
            </a:extLst>
          </p:cNvPr>
          <p:cNvSpPr/>
          <p:nvPr/>
        </p:nvSpPr>
        <p:spPr>
          <a:xfrm>
            <a:off x="3728070" y="5591777"/>
            <a:ext cx="539415" cy="216024"/>
          </a:xfrm>
          <a:prstGeom prst="roundRect">
            <a:avLst>
              <a:gd name="adj" fmla="val 3273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8535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Dashboard </a:t>
            </a:r>
            <a:r>
              <a:rPr lang="ko-KR" altLang="en-US" dirty="0"/>
              <a:t>사용법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pic>
        <p:nvPicPr>
          <p:cNvPr id="16" name="대시보드 사용법">
            <a:hlinkClick r:id="" action="ppaction://media"/>
            <a:extLst>
              <a:ext uri="{FF2B5EF4-FFF2-40B4-BE49-F238E27FC236}">
                <a16:creationId xmlns:a16="http://schemas.microsoft.com/office/drawing/2014/main" id="{0856EA44-F68C-119E-4584-345BCF2FE84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025" y="952500"/>
            <a:ext cx="9577388" cy="5387975"/>
          </a:xfrm>
        </p:spPr>
      </p:pic>
    </p:spTree>
    <p:extLst>
      <p:ext uri="{BB962C8B-B14F-4D97-AF65-F5344CB8AC3E}">
        <p14:creationId xmlns:p14="http://schemas.microsoft.com/office/powerpoint/2010/main" val="155386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54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검색 조건 없을 경우 검색 대상 전체가 조회됨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b="0" dirty="0"/>
              <a:t>이 경우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검색 필드에 한 건 씩 입력해서 검색할 경우 시간이 오래 걸림</a:t>
            </a:r>
            <a:r>
              <a:rPr lang="en-US" altLang="ko-KR" sz="1200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Excel</a:t>
            </a:r>
            <a:r>
              <a:rPr lang="ko-KR" altLang="en-US" sz="1200" dirty="0"/>
              <a:t>에서 세로로 검색하려는 대상을 입력한 후</a:t>
            </a:r>
            <a:r>
              <a:rPr lang="en-US" altLang="ko-KR" sz="1200" dirty="0"/>
              <a:t>, </a:t>
            </a:r>
            <a:r>
              <a:rPr lang="ko-KR" altLang="en-US" sz="1200" dirty="0"/>
              <a:t>블록 지정해서 </a:t>
            </a:r>
            <a:r>
              <a:rPr lang="en-US" altLang="ko-KR" sz="1200" dirty="0"/>
              <a:t>Ctrl + C</a:t>
            </a:r>
            <a:r>
              <a:rPr lang="ko-KR" altLang="en-US" sz="1200" dirty="0"/>
              <a:t>로 복사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복사한 값을 검색 필드에 </a:t>
            </a:r>
            <a:r>
              <a:rPr lang="en-US" altLang="ko-KR" sz="1200" dirty="0"/>
              <a:t>Ctrl + V</a:t>
            </a:r>
            <a:r>
              <a:rPr lang="ko-KR" altLang="en-US" sz="1200" dirty="0"/>
              <a:t>로 붙여넣기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b="0" dirty="0"/>
              <a:t>엑셀의 값이 자동으로 </a:t>
            </a:r>
            <a:r>
              <a:rPr lang="en-US" altLang="ko-KR" sz="1200" b="0" dirty="0"/>
              <a:t>(“</a:t>
            </a:r>
            <a:r>
              <a:rPr lang="ko-KR" altLang="en-US" sz="1200" b="0" dirty="0"/>
              <a:t>검색 </a:t>
            </a:r>
            <a:r>
              <a:rPr lang="en-US" altLang="ko-KR" sz="1200" b="0" dirty="0"/>
              <a:t>1”) </a:t>
            </a:r>
            <a:r>
              <a:rPr lang="en-US" altLang="ko-KR" b="0" dirty="0"/>
              <a:t>OR</a:t>
            </a:r>
            <a:r>
              <a:rPr lang="ko-KR" altLang="en-US" b="0" dirty="0"/>
              <a:t> </a:t>
            </a:r>
            <a:r>
              <a:rPr lang="en-US" altLang="ko-KR" b="0" dirty="0"/>
              <a:t>(“</a:t>
            </a:r>
            <a:r>
              <a:rPr lang="ko-KR" altLang="en-US" b="0" dirty="0"/>
              <a:t>검색 </a:t>
            </a:r>
            <a:r>
              <a:rPr lang="en-US" altLang="ko-KR" b="0" dirty="0"/>
              <a:t>2”)</a:t>
            </a:r>
            <a:r>
              <a:rPr lang="ko-KR" altLang="en-US" b="0" dirty="0"/>
              <a:t>의 형태로 변환되어 입력됨</a:t>
            </a:r>
            <a:r>
              <a:rPr lang="en-US" altLang="ko-KR" b="0" dirty="0"/>
              <a:t>. </a:t>
            </a:r>
            <a:r>
              <a:rPr lang="ko-KR" altLang="en-US" b="0" dirty="0"/>
              <a:t>이후 </a:t>
            </a:r>
            <a:r>
              <a:rPr lang="en-US" altLang="ko-KR" b="0" dirty="0"/>
              <a:t>Enter </a:t>
            </a:r>
            <a:r>
              <a:rPr lang="ko-KR" altLang="en-US" b="0" dirty="0"/>
              <a:t>클릭</a:t>
            </a:r>
            <a:r>
              <a:rPr lang="en-US" altLang="ko-KR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검색 결과로 </a:t>
            </a:r>
            <a:r>
              <a:rPr lang="en-US" altLang="ko-KR" dirty="0"/>
              <a:t>Excel</a:t>
            </a:r>
            <a:r>
              <a:rPr lang="ko-KR" altLang="en-US" dirty="0"/>
              <a:t>에 세로로 입력했던 값들이 나오는 것을 확인할 수 있음</a:t>
            </a:r>
            <a:r>
              <a:rPr lang="en-US" altLang="ko-KR" dirty="0"/>
              <a:t>.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z="2000" dirty="0"/>
              <a:t>Add Existing (</a:t>
            </a:r>
            <a:r>
              <a:rPr lang="ko-KR" altLang="en-US" sz="2000" dirty="0"/>
              <a:t>기존 항목을 검색하여 추가</a:t>
            </a:r>
            <a:r>
              <a:rPr lang="en-US" altLang="ko-KR" sz="2000" dirty="0"/>
              <a:t>) - OR</a:t>
            </a:r>
            <a:endParaRPr lang="ko-KR" altLang="en-US" sz="2000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11" name="실행 단추: 돌아가기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AB9EB32-2DA1-AB43-37E9-739163052BCA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551B820-3504-16E3-AB48-9731517FDB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l="32155" r="20014"/>
          <a:stretch/>
        </p:blipFill>
        <p:spPr>
          <a:xfrm>
            <a:off x="200025" y="842535"/>
            <a:ext cx="3168650" cy="56079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5568E-D48C-5E73-A684-2F011AA0E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29" r="15265"/>
          <a:stretch/>
        </p:blipFill>
        <p:spPr>
          <a:xfrm>
            <a:off x="3440113" y="836613"/>
            <a:ext cx="3384303" cy="5616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19EAF8F-44D9-E12D-0408-732E1DED808B}"/>
              </a:ext>
            </a:extLst>
          </p:cNvPr>
          <p:cNvSpPr/>
          <p:nvPr/>
        </p:nvSpPr>
        <p:spPr>
          <a:xfrm>
            <a:off x="559718" y="2436180"/>
            <a:ext cx="936104" cy="3693120"/>
          </a:xfrm>
          <a:prstGeom prst="roundRect">
            <a:avLst>
              <a:gd name="adj" fmla="val 282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0EF933-D3DE-4396-1D44-AA858FDCD1D4}"/>
              </a:ext>
            </a:extLst>
          </p:cNvPr>
          <p:cNvGrpSpPr/>
          <p:nvPr/>
        </p:nvGrpSpPr>
        <p:grpSpPr>
          <a:xfrm>
            <a:off x="2215902" y="3501008"/>
            <a:ext cx="2159235" cy="1931293"/>
            <a:chOff x="1999878" y="3429000"/>
            <a:chExt cx="2159235" cy="1931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233AF0-4C09-995F-A63D-675D7C8CB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9878" y="3429000"/>
              <a:ext cx="2159235" cy="1931293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8D297F2-519A-9191-84E1-120FD931FD02}"/>
                </a:ext>
              </a:extLst>
            </p:cNvPr>
            <p:cNvSpPr/>
            <p:nvPr/>
          </p:nvSpPr>
          <p:spPr>
            <a:xfrm>
              <a:off x="2195115" y="4245513"/>
              <a:ext cx="440135" cy="597865"/>
            </a:xfrm>
            <a:prstGeom prst="roundRect">
              <a:avLst>
                <a:gd name="adj" fmla="val 2828"/>
              </a:avLst>
            </a:prstGeom>
            <a:solidFill>
              <a:schemeClr val="tx1">
                <a:alpha val="35000"/>
              </a:schemeClr>
            </a:solidFill>
            <a:ln w="19050">
              <a:noFill/>
              <a:prstDash val="sysDot"/>
            </a:ln>
          </p:spPr>
          <p:txBody>
            <a:bodyPr tIns="0" rIns="45720" rtlCol="0" anchor="t" anchorCtr="0"/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D91F5D6-00BF-1B2F-045F-CF4978947D99}"/>
              </a:ext>
            </a:extLst>
          </p:cNvPr>
          <p:cNvSpPr/>
          <p:nvPr/>
        </p:nvSpPr>
        <p:spPr>
          <a:xfrm>
            <a:off x="3644899" y="2449624"/>
            <a:ext cx="947267" cy="597865"/>
          </a:xfrm>
          <a:prstGeom prst="roundRect">
            <a:avLst>
              <a:gd name="adj" fmla="val 282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DA9594-D9BB-3209-E503-861B0ECF2BD3}"/>
              </a:ext>
            </a:extLst>
          </p:cNvPr>
          <p:cNvSpPr/>
          <p:nvPr/>
        </p:nvSpPr>
        <p:spPr>
          <a:xfrm>
            <a:off x="4009752" y="1523295"/>
            <a:ext cx="1440160" cy="249521"/>
          </a:xfrm>
          <a:prstGeom prst="roundRect">
            <a:avLst>
              <a:gd name="adj" fmla="val 282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403531DF-F7D3-D14D-2135-1464606AA9B4}"/>
              </a:ext>
            </a:extLst>
          </p:cNvPr>
          <p:cNvCxnSpPr>
            <a:cxnSpLocks/>
            <a:stCxn id="20" idx="0"/>
            <a:endCxn id="28" idx="1"/>
          </p:cNvCxnSpPr>
          <p:nvPr/>
        </p:nvCxnSpPr>
        <p:spPr>
          <a:xfrm rot="5400000" flipH="1" flipV="1">
            <a:off x="2191709" y="2059765"/>
            <a:ext cx="2697254" cy="1818259"/>
          </a:xfrm>
          <a:prstGeom prst="curved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173AF92-92F8-A2C3-2751-785799169B43}"/>
              </a:ext>
            </a:extLst>
          </p:cNvPr>
          <p:cNvSpPr/>
          <p:nvPr/>
        </p:nvSpPr>
        <p:spPr>
          <a:xfrm>
            <a:off x="4449466" y="1410704"/>
            <a:ext cx="792088" cy="419125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58014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altLang="ko-KR" dirty="0"/>
              <a:t>* OR </a:t>
            </a:r>
            <a:r>
              <a:rPr lang="ko-KR" altLang="en-US" dirty="0"/>
              <a:t>검색은 이전 페이지에서 설명했지만 </a:t>
            </a:r>
            <a:r>
              <a:rPr lang="en-US" altLang="ko-KR" dirty="0"/>
              <a:t>AND </a:t>
            </a:r>
            <a:r>
              <a:rPr lang="ko-KR" altLang="en-US" dirty="0"/>
              <a:t>검색과의 비교를 위해 부연 설명함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=== OR</a:t>
            </a:r>
            <a:r>
              <a:rPr lang="ko-KR" altLang="en-US" dirty="0"/>
              <a:t> 검색 </a:t>
            </a:r>
            <a:r>
              <a:rPr lang="en-US" altLang="ko-KR" dirty="0"/>
              <a:t>===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세로로 입력한 </a:t>
            </a:r>
            <a:r>
              <a:rPr lang="en-US" altLang="ko-KR" dirty="0"/>
              <a:t>“</a:t>
            </a:r>
            <a:r>
              <a:rPr lang="ko-KR" altLang="en-US" dirty="0"/>
              <a:t>인터뷰</a:t>
            </a:r>
            <a:r>
              <a:rPr lang="en-US" altLang="ko-KR" dirty="0"/>
              <a:t>”, “12.09” </a:t>
            </a:r>
            <a:r>
              <a:rPr lang="ko-KR" altLang="en-US" dirty="0"/>
              <a:t>값을 블록 지정하여 </a:t>
            </a:r>
            <a:r>
              <a:rPr lang="en-US" altLang="ko-KR" dirty="0"/>
              <a:t>Ctrl + C</a:t>
            </a:r>
            <a:r>
              <a:rPr lang="ko-KR" altLang="en-US" dirty="0"/>
              <a:t>로 복사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검색 필드에 입력하여 검색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결과는 </a:t>
            </a:r>
            <a:r>
              <a:rPr lang="en-US" altLang="ko-KR" dirty="0"/>
              <a:t>“</a:t>
            </a:r>
            <a:r>
              <a:rPr lang="ko-KR" altLang="en-US" dirty="0"/>
              <a:t>인터뷰</a:t>
            </a:r>
            <a:r>
              <a:rPr lang="en-US" altLang="ko-KR" dirty="0"/>
              <a:t>“ </a:t>
            </a:r>
            <a:r>
              <a:rPr lang="ko-KR" altLang="en-US" dirty="0"/>
              <a:t>값과 </a:t>
            </a:r>
            <a:r>
              <a:rPr lang="en-US" altLang="ko-KR" dirty="0"/>
              <a:t>“12.09” </a:t>
            </a:r>
            <a:r>
              <a:rPr lang="ko-KR" altLang="en-US" dirty="0"/>
              <a:t>값 중 하나라도 포함하면 검색 결과로 나옴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dirty="0"/>
              <a:t>=== AND </a:t>
            </a:r>
            <a:r>
              <a:rPr lang="ko-KR" altLang="en-US" dirty="0"/>
              <a:t>검색 </a:t>
            </a:r>
            <a:r>
              <a:rPr lang="en-US" altLang="ko-KR" dirty="0"/>
              <a:t>===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dirty="0"/>
              <a:t>가로로 입력한 </a:t>
            </a:r>
            <a:r>
              <a:rPr lang="en-US" altLang="ko-KR" dirty="0"/>
              <a:t>“</a:t>
            </a:r>
            <a:r>
              <a:rPr lang="ko-KR" altLang="en-US" dirty="0"/>
              <a:t>인터뷰</a:t>
            </a:r>
            <a:r>
              <a:rPr lang="en-US" altLang="ko-KR" dirty="0"/>
              <a:t>”, “12.09” </a:t>
            </a:r>
            <a:r>
              <a:rPr lang="ko-KR" altLang="en-US" dirty="0"/>
              <a:t>값을 블록 지정하여 </a:t>
            </a:r>
            <a:r>
              <a:rPr lang="en-US" altLang="ko-KR" dirty="0"/>
              <a:t>Ctrl + C</a:t>
            </a:r>
            <a:r>
              <a:rPr lang="ko-KR" altLang="en-US" dirty="0"/>
              <a:t>로 복사</a:t>
            </a:r>
            <a:endParaRPr lang="en-US" altLang="ko-KR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sz="1200" dirty="0"/>
              <a:t>검색 필드에 입력하여 검색</a:t>
            </a:r>
            <a:endParaRPr lang="en-US" altLang="ko-KR" sz="1200" dirty="0"/>
          </a:p>
          <a:p>
            <a:pPr marL="228600" indent="-228600">
              <a:buFont typeface="+mj-lt"/>
              <a:buAutoNum type="arabicPeriod" startAt="4"/>
            </a:pPr>
            <a:r>
              <a:rPr lang="ko-KR" altLang="en-US" dirty="0"/>
              <a:t>결과는 </a:t>
            </a:r>
            <a:r>
              <a:rPr lang="en-US" altLang="ko-KR" dirty="0"/>
              <a:t>“</a:t>
            </a:r>
            <a:r>
              <a:rPr lang="ko-KR" altLang="en-US" dirty="0"/>
              <a:t>인터뷰</a:t>
            </a:r>
            <a:r>
              <a:rPr lang="en-US" altLang="ko-KR" dirty="0"/>
              <a:t>“ </a:t>
            </a:r>
            <a:r>
              <a:rPr lang="ko-KR" altLang="en-US" dirty="0"/>
              <a:t>값과 </a:t>
            </a:r>
            <a:r>
              <a:rPr lang="en-US" altLang="ko-KR" dirty="0"/>
              <a:t>“12.09” </a:t>
            </a:r>
            <a:r>
              <a:rPr lang="ko-KR" altLang="en-US" dirty="0"/>
              <a:t>값 모두가 포함되어 있어야 검색 결과로 나옴</a:t>
            </a:r>
            <a:r>
              <a:rPr lang="en-US" altLang="ko-KR" dirty="0"/>
              <a:t>.</a:t>
            </a:r>
            <a:endParaRPr lang="en-US" altLang="ko-KR" sz="1200" dirty="0"/>
          </a:p>
          <a:p>
            <a:pPr marL="228600" indent="-228600">
              <a:buFont typeface="+mj-lt"/>
              <a:buAutoNum type="arabicPeriod" startAt="4"/>
            </a:pP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z="2000" dirty="0"/>
              <a:t>Add Existing (</a:t>
            </a:r>
            <a:r>
              <a:rPr lang="ko-KR" altLang="en-US" sz="2000" dirty="0"/>
              <a:t>기존 항목을 검색하여 추가</a:t>
            </a:r>
            <a:r>
              <a:rPr lang="en-US" altLang="ko-KR" sz="2000" dirty="0"/>
              <a:t>) - AND</a:t>
            </a:r>
            <a:endParaRPr lang="ko-KR" altLang="en-US" sz="2000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pic>
        <p:nvPicPr>
          <p:cNvPr id="25" name="내용 개체 틀 24">
            <a:extLst>
              <a:ext uri="{FF2B5EF4-FFF2-40B4-BE49-F238E27FC236}">
                <a16:creationId xmlns:a16="http://schemas.microsoft.com/office/drawing/2014/main" id="{BAD2CEFC-8397-F932-59A5-976CC9135A7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l="27181" r="24988"/>
          <a:stretch/>
        </p:blipFill>
        <p:spPr>
          <a:xfrm>
            <a:off x="200025" y="842535"/>
            <a:ext cx="3168650" cy="5607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7E5483-12AD-D19D-E301-A04955FDE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50" y="3861048"/>
            <a:ext cx="1862200" cy="1926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358484B-81F2-6F80-1C3C-59AE6910C0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01" r="22851"/>
          <a:stretch/>
        </p:blipFill>
        <p:spPr>
          <a:xfrm>
            <a:off x="3440113" y="849198"/>
            <a:ext cx="3384303" cy="5601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BF2506E-9385-C7DD-2166-9C359B62C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56" y="3861047"/>
            <a:ext cx="1842935" cy="1926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865584F-39FE-E9C6-AF73-B3C6ED042CB5}"/>
              </a:ext>
            </a:extLst>
          </p:cNvPr>
          <p:cNvSpPr/>
          <p:nvPr/>
        </p:nvSpPr>
        <p:spPr>
          <a:xfrm>
            <a:off x="1050394" y="4841445"/>
            <a:ext cx="597911" cy="404689"/>
          </a:xfrm>
          <a:prstGeom prst="roundRect">
            <a:avLst>
              <a:gd name="adj" fmla="val 282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CF42719-B142-2327-AC96-0AE512304673}"/>
              </a:ext>
            </a:extLst>
          </p:cNvPr>
          <p:cNvSpPr/>
          <p:nvPr/>
        </p:nvSpPr>
        <p:spPr>
          <a:xfrm>
            <a:off x="4448150" y="4855179"/>
            <a:ext cx="1152128" cy="230006"/>
          </a:xfrm>
          <a:prstGeom prst="roundRect">
            <a:avLst>
              <a:gd name="adj" fmla="val 282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C36A493-05B1-D249-1325-D838B443AB69}"/>
              </a:ext>
            </a:extLst>
          </p:cNvPr>
          <p:cNvSpPr/>
          <p:nvPr/>
        </p:nvSpPr>
        <p:spPr>
          <a:xfrm>
            <a:off x="1163915" y="1521682"/>
            <a:ext cx="1477653" cy="234934"/>
          </a:xfrm>
          <a:prstGeom prst="roundRect">
            <a:avLst>
              <a:gd name="adj" fmla="val 282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FD3FFD-9355-4381-C572-F9F15183E34F}"/>
              </a:ext>
            </a:extLst>
          </p:cNvPr>
          <p:cNvSpPr/>
          <p:nvPr/>
        </p:nvSpPr>
        <p:spPr>
          <a:xfrm>
            <a:off x="853250" y="2435762"/>
            <a:ext cx="1722692" cy="1090899"/>
          </a:xfrm>
          <a:prstGeom prst="roundRect">
            <a:avLst>
              <a:gd name="adj" fmla="val 282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F0A29E6-3C2E-E5F4-F0B3-B719CF1CC5AF}"/>
              </a:ext>
            </a:extLst>
          </p:cNvPr>
          <p:cNvSpPr/>
          <p:nvPr/>
        </p:nvSpPr>
        <p:spPr>
          <a:xfrm>
            <a:off x="4492397" y="1521682"/>
            <a:ext cx="1477653" cy="234934"/>
          </a:xfrm>
          <a:prstGeom prst="roundRect">
            <a:avLst>
              <a:gd name="adj" fmla="val 282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9D8F4BB-9CF7-7DCD-EADC-4C89967C29BF}"/>
              </a:ext>
            </a:extLst>
          </p:cNvPr>
          <p:cNvSpPr/>
          <p:nvPr/>
        </p:nvSpPr>
        <p:spPr>
          <a:xfrm>
            <a:off x="4162868" y="2461164"/>
            <a:ext cx="1722692" cy="489182"/>
          </a:xfrm>
          <a:prstGeom prst="roundRect">
            <a:avLst>
              <a:gd name="adj" fmla="val 282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726334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“</a:t>
            </a:r>
            <a:r>
              <a:rPr lang="ko-KR" altLang="en-US" sz="1200" dirty="0"/>
              <a:t>숨기기</a:t>
            </a:r>
            <a:r>
              <a:rPr lang="en-US" altLang="ko-KR" sz="1200" dirty="0"/>
              <a:t>” </a:t>
            </a:r>
            <a:r>
              <a:rPr lang="ko-KR" altLang="en-US" sz="1200" dirty="0"/>
              <a:t>영역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좌측의 메뉴가 사라지고 우측 구조식 보기가 더 넓게 나오는 것을 확인할 수 있음</a:t>
            </a:r>
            <a:r>
              <a:rPr lang="en-US" altLang="ko-KR" dirty="0"/>
              <a:t>.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숨기기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기타</a:t>
            </a:r>
            <a:endParaRPr lang="ko-KR" altLang="en-US" dirty="0"/>
          </a:p>
        </p:txBody>
      </p:sp>
      <p:sp>
        <p:nvSpPr>
          <p:cNvPr id="11" name="실행 단추: 돌아가기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AB9EB32-2DA1-AB43-37E9-739163052BCA}"/>
              </a:ext>
            </a:extLst>
          </p:cNvPr>
          <p:cNvSpPr/>
          <p:nvPr/>
        </p:nvSpPr>
        <p:spPr>
          <a:xfrm>
            <a:off x="9200678" y="5877272"/>
            <a:ext cx="504056" cy="504056"/>
          </a:xfrm>
          <a:prstGeom prst="actionButtonReturn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98D8664A-2E92-FBBB-3DF9-B3520C2948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52169"/>
          <a:stretch/>
        </p:blipFill>
        <p:spPr>
          <a:xfrm>
            <a:off x="200025" y="842535"/>
            <a:ext cx="3168650" cy="56079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B367C2F-82DE-B4AA-6747-531DB84CD7DE}"/>
              </a:ext>
            </a:extLst>
          </p:cNvPr>
          <p:cNvSpPr/>
          <p:nvPr/>
        </p:nvSpPr>
        <p:spPr>
          <a:xfrm>
            <a:off x="206702" y="2492896"/>
            <a:ext cx="136992" cy="3957545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49B2FC-1551-04BB-625C-E11E12C6F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94"/>
          <a:stretch/>
        </p:blipFill>
        <p:spPr>
          <a:xfrm>
            <a:off x="3440113" y="836711"/>
            <a:ext cx="3384303" cy="5616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7F202B9-B817-5680-AC3C-0765B2C42F31}"/>
              </a:ext>
            </a:extLst>
          </p:cNvPr>
          <p:cNvSpPr/>
          <p:nvPr/>
        </p:nvSpPr>
        <p:spPr>
          <a:xfrm>
            <a:off x="3584054" y="2472184"/>
            <a:ext cx="3240362" cy="3693120"/>
          </a:xfrm>
          <a:prstGeom prst="roundRect">
            <a:avLst>
              <a:gd name="adj" fmla="val 282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79057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1700808"/>
            <a:ext cx="9904413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6600" b="1" dirty="0">
                <a:solidFill>
                  <a:srgbClr val="0070C0"/>
                </a:solidFill>
                <a:latin typeface="+mj-ea"/>
                <a:ea typeface="+mj-ea"/>
                <a:cs typeface="Arial" pitchFamily="34" charset="0"/>
              </a:rPr>
              <a:t>E. O. D</a:t>
            </a:r>
            <a:endParaRPr lang="ko-KR" altLang="en-US" sz="6600" b="1" dirty="0">
              <a:solidFill>
                <a:srgbClr val="0070C0"/>
              </a:solidFill>
              <a:latin typeface="+mj-ea"/>
              <a:ea typeface="+mj-ea"/>
              <a:cs typeface="Arial" pitchFamily="34" charset="0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1064397" y="3285007"/>
            <a:ext cx="8012928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18772" y="1917074"/>
            <a:ext cx="8063604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75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DEF9E6E-BFE1-2E97-9796-42BBD48A9A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52176"/>
          <a:stretch/>
        </p:blipFill>
        <p:spPr>
          <a:xfrm>
            <a:off x="210520" y="839788"/>
            <a:ext cx="3158156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생성한 문서 클릭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문서의 기본 정보 확인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첨부한 파일 내용 확인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문서 확인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D5B81E-204B-4725-9CC7-5B768C30E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문서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071EAC-BC0B-638E-CAAF-B548FBF94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03"/>
          <a:stretch/>
        </p:blipFill>
        <p:spPr>
          <a:xfrm>
            <a:off x="3440114" y="836711"/>
            <a:ext cx="3389312" cy="5616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1B92D9B-E211-B1EF-1137-B162E147A63D}"/>
              </a:ext>
            </a:extLst>
          </p:cNvPr>
          <p:cNvSpPr/>
          <p:nvPr/>
        </p:nvSpPr>
        <p:spPr>
          <a:xfrm>
            <a:off x="1639838" y="2948295"/>
            <a:ext cx="1296144" cy="216403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319DFC4-74BA-3E90-66F0-8E16729EDEA2}"/>
              </a:ext>
            </a:extLst>
          </p:cNvPr>
          <p:cNvSpPr/>
          <p:nvPr/>
        </p:nvSpPr>
        <p:spPr>
          <a:xfrm>
            <a:off x="4736182" y="2644081"/>
            <a:ext cx="2088234" cy="2400027"/>
          </a:xfrm>
          <a:prstGeom prst="roundRect">
            <a:avLst>
              <a:gd name="adj" fmla="val 6227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BBE058-95B3-5B09-A9AE-9E3ABC8344C4}"/>
              </a:ext>
            </a:extLst>
          </p:cNvPr>
          <p:cNvSpPr/>
          <p:nvPr/>
        </p:nvSpPr>
        <p:spPr>
          <a:xfrm>
            <a:off x="4736182" y="6021289"/>
            <a:ext cx="2088234" cy="222832"/>
          </a:xfrm>
          <a:prstGeom prst="roundRect">
            <a:avLst>
              <a:gd name="adj" fmla="val 6227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4125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내용 개체 틀 33">
            <a:extLst>
              <a:ext uri="{FF2B5EF4-FFF2-40B4-BE49-F238E27FC236}">
                <a16:creationId xmlns:a16="http://schemas.microsoft.com/office/drawing/2014/main" id="{18DBEE00-C7C7-EDDF-FCA2-1DB84AD058C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519" y="839788"/>
            <a:ext cx="6603649" cy="561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E7192A-BEE0-8629-1F0A-F187BD538F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/>
              <a:t>다운로드할 파일의 체크박스 체크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/>
              <a:t>   </a:t>
            </a:r>
            <a:r>
              <a:rPr lang="ko-KR" altLang="en-US" sz="1200" dirty="0"/>
              <a:t>아이콘 클릭</a:t>
            </a:r>
            <a:endParaRPr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저장할 위치 지정 후 저장 클릭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4A5F7E-61C7-3FA7-E8D4-BF98227B8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문서 다운로드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829E3B6-DBF2-D4EF-1A4B-9E9B476BC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 dirty="0"/>
              <a:t>문서 생성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ABCC6E5-19D6-8F87-E72F-5C80B1983E06}"/>
              </a:ext>
            </a:extLst>
          </p:cNvPr>
          <p:cNvSpPr/>
          <p:nvPr/>
        </p:nvSpPr>
        <p:spPr>
          <a:xfrm>
            <a:off x="1495822" y="5902361"/>
            <a:ext cx="288032" cy="229939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6F42E67-73D2-187B-4484-921CEC6282A2}"/>
              </a:ext>
            </a:extLst>
          </p:cNvPr>
          <p:cNvSpPr/>
          <p:nvPr/>
        </p:nvSpPr>
        <p:spPr>
          <a:xfrm>
            <a:off x="1758454" y="2433225"/>
            <a:ext cx="288032" cy="266900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BDA489E-86E8-B01D-0C43-99F82318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10" y="2924944"/>
            <a:ext cx="4385264" cy="2749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56C73CE-7238-5105-96E5-32C1341CBD8A}"/>
              </a:ext>
            </a:extLst>
          </p:cNvPr>
          <p:cNvSpPr/>
          <p:nvPr/>
        </p:nvSpPr>
        <p:spPr>
          <a:xfrm>
            <a:off x="5619328" y="5463231"/>
            <a:ext cx="504056" cy="186887"/>
          </a:xfrm>
          <a:prstGeom prst="roundRect">
            <a:avLst>
              <a:gd name="adj" fmla="val 10788"/>
            </a:avLst>
          </a:prstGeom>
          <a:solidFill>
            <a:schemeClr val="tx1">
              <a:alpha val="35000"/>
            </a:schemeClr>
          </a:solidFill>
          <a:ln w="19050">
            <a:noFill/>
            <a:prstDash val="sysDot"/>
          </a:ln>
        </p:spPr>
        <p:txBody>
          <a:bodyPr tIns="0" rIns="45720" rtlCol="0" anchor="t" anchorCtr="0"/>
          <a:lstStyle/>
          <a:p>
            <a:pPr algn="r"/>
            <a:r>
              <a:rPr lang="en-US" altLang="ko-KR" sz="1200" b="1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D339A60-9215-78FA-CBE9-988B61F6F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54" y="1124745"/>
            <a:ext cx="148817" cy="1440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87971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bg1">
              <a:lumMod val="65000"/>
            </a:schemeClr>
          </a:solidFill>
          <a:prstDash val="sysDot"/>
        </a:ln>
      </a:spPr>
      <a:bodyPr rtlCol="0" anchor="ctr"/>
      <a:lstStyle>
        <a:defPPr algn="ctr">
          <a:defRPr/>
        </a:defPPr>
      </a:lstStyle>
    </a:sp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 anchor="ctr" anchorCtr="0">
        <a:spAutoFit/>
      </a:bodyPr>
      <a:lstStyle>
        <a:defPPr>
          <a:defRPr sz="1200" dirty="0">
            <a:latin typeface="HY견명조" pitchFamily="18" charset="-127"/>
            <a:ea typeface="HY견명조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130625</TotalTime>
  <Words>2877</Words>
  <Application>Microsoft Office PowerPoint</Application>
  <PresentationFormat>사용자 지정</PresentationFormat>
  <Paragraphs>885</Paragraphs>
  <Slides>77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Calibri</vt:lpstr>
      <vt:lpstr>Wingdings</vt:lpstr>
      <vt:lpstr>맑은 고딕</vt:lpstr>
      <vt:lpstr>Arial</vt:lpstr>
      <vt:lpstr>굴림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USE CASE | 문서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arin</dc:creator>
  <cp:lastModifiedBy>Administrator</cp:lastModifiedBy>
  <cp:revision>5455</cp:revision>
  <cp:lastPrinted>2021-09-08T08:38:38Z</cp:lastPrinted>
  <dcterms:created xsi:type="dcterms:W3CDTF">2009-11-26T06:33:35Z</dcterms:created>
  <dcterms:modified xsi:type="dcterms:W3CDTF">2023-11-03T05:53:45Z</dcterms:modified>
</cp:coreProperties>
</file>